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4" r:id="rId17"/>
    <p:sldId id="271" r:id="rId18"/>
    <p:sldId id="272" r:id="rId19"/>
    <p:sldId id="273" r:id="rId2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3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8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675DA9D7-1CB4-46BD-9B25-40190728C20B}" type="datetimeFigureOut">
              <a:rPr lang="es-ES"/>
              <a:pPr>
                <a:defRPr/>
              </a:pPr>
              <a:t>24/05/2010</a:t>
            </a:fld>
            <a:endParaRPr lang="es-ES"/>
          </a:p>
        </p:txBody>
      </p:sp>
      <p:sp>
        <p:nvSpPr>
          <p:cNvPr id="7" name="19 Marcador de pie de página"/>
          <p:cNvSpPr>
            <a:spLocks noGrp="1"/>
          </p:cNvSpPr>
          <p:nvPr>
            <p:ph type="ftr" sz="quarter" idx="11"/>
          </p:nvPr>
        </p:nvSpPr>
        <p:spPr/>
        <p:txBody>
          <a:bodyPr/>
          <a:lstStyle>
            <a:lvl1pPr>
              <a:defRPr/>
            </a:lvl1pPr>
            <a:extLst/>
          </a:lstStyle>
          <a:p>
            <a:pPr>
              <a:defRPr/>
            </a:pPr>
            <a:endParaRPr lang="es-ES"/>
          </a:p>
        </p:txBody>
      </p:sp>
      <p:sp>
        <p:nvSpPr>
          <p:cNvPr id="8" name="9 Marcador de número de diapositiva"/>
          <p:cNvSpPr>
            <a:spLocks noGrp="1"/>
          </p:cNvSpPr>
          <p:nvPr>
            <p:ph type="sldNum" sz="quarter" idx="12"/>
          </p:nvPr>
        </p:nvSpPr>
        <p:spPr/>
        <p:txBody>
          <a:bodyPr/>
          <a:lstStyle>
            <a:lvl1pPr>
              <a:defRPr/>
            </a:lvl1pPr>
            <a:extLst/>
          </a:lstStyle>
          <a:p>
            <a:pPr>
              <a:defRPr/>
            </a:pPr>
            <a:fld id="{D870D621-5DE3-425A-9DDC-418BC7EC5891}"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A786E959-9785-4A79-AFBC-BF9564497C50}" type="datetimeFigureOut">
              <a:rPr lang="es-ES"/>
              <a:pPr>
                <a:defRPr/>
              </a:pPr>
              <a:t>24/05/2010</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E0A75CAC-F918-4FE2-A0CA-99B2FE36A963}"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C5401E52-EB84-4859-8462-1A5F8A956DBF}" type="datetimeFigureOut">
              <a:rPr lang="es-ES"/>
              <a:pPr>
                <a:defRPr/>
              </a:pPr>
              <a:t>24/05/2010</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2E358A2D-34F2-4B75-A3E3-AB858119A65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B70852FA-134D-40D2-B70F-8B42EA42646D}" type="datetimeFigureOut">
              <a:rPr lang="es-ES"/>
              <a:pPr>
                <a:defRPr/>
              </a:pPr>
              <a:t>24/05/2010</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2EC064F7-9763-4A6B-901F-C64473F6DB4E}"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6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9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8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AF712B24-BF81-4375-B551-BA6A2AC3BC91}" type="datetimeFigureOut">
              <a:rPr lang="es-ES"/>
              <a:pPr>
                <a:defRPr/>
              </a:pPr>
              <a:t>24/05/2010</a:t>
            </a:fld>
            <a:endParaRPr lang="es-ES"/>
          </a:p>
        </p:txBody>
      </p:sp>
      <p:sp>
        <p:nvSpPr>
          <p:cNvPr id="9" name="4 Marcador de pie de página"/>
          <p:cNvSpPr>
            <a:spLocks noGrp="1"/>
          </p:cNvSpPr>
          <p:nvPr>
            <p:ph type="ftr" sz="quarter" idx="11"/>
          </p:nvPr>
        </p:nvSpPr>
        <p:spPr/>
        <p:txBody>
          <a:bodyPr/>
          <a:lstStyle>
            <a:lvl1pPr>
              <a:defRPr/>
            </a:lvl1pPr>
            <a:extLst/>
          </a:lstStyle>
          <a:p>
            <a:pPr>
              <a:defRPr/>
            </a:pPr>
            <a:endParaRPr lang="es-ES"/>
          </a:p>
        </p:txBody>
      </p:sp>
      <p:sp>
        <p:nvSpPr>
          <p:cNvPr id="10" name="5 Marcador de número de diapositiva"/>
          <p:cNvSpPr>
            <a:spLocks noGrp="1"/>
          </p:cNvSpPr>
          <p:nvPr>
            <p:ph type="sldNum" sz="quarter" idx="12"/>
          </p:nvPr>
        </p:nvSpPr>
        <p:spPr/>
        <p:txBody>
          <a:bodyPr/>
          <a:lstStyle>
            <a:lvl1pPr>
              <a:defRPr/>
            </a:lvl1pPr>
            <a:extLst/>
          </a:lstStyle>
          <a:p>
            <a:pPr>
              <a:defRPr/>
            </a:pPr>
            <a:fld id="{B1831F46-A616-4602-AB8E-10FF179BAA5D}"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0117BA83-8FD0-4382-A93C-777F28AD763B}" type="datetimeFigureOut">
              <a:rPr lang="es-ES"/>
              <a:pPr>
                <a:defRPr/>
              </a:pPr>
              <a:t>24/05/2010</a:t>
            </a:fld>
            <a:endParaRPr lang="es-ES"/>
          </a:p>
        </p:txBody>
      </p:sp>
      <p:sp>
        <p:nvSpPr>
          <p:cNvPr id="6" name="9 Marcador de pie de página"/>
          <p:cNvSpPr>
            <a:spLocks noGrp="1"/>
          </p:cNvSpPr>
          <p:nvPr>
            <p:ph type="ftr" sz="quarter" idx="11"/>
          </p:nvPr>
        </p:nvSpPr>
        <p:spPr/>
        <p:txBody>
          <a:bodyPr/>
          <a:lstStyle>
            <a:lvl1pPr>
              <a:defRPr/>
            </a:lvl1pPr>
          </a:lstStyle>
          <a:p>
            <a:pPr>
              <a:defRPr/>
            </a:pPr>
            <a:endParaRPr lang="es-ES"/>
          </a:p>
        </p:txBody>
      </p:sp>
      <p:sp>
        <p:nvSpPr>
          <p:cNvPr id="7" name="21 Marcador de número de diapositiva"/>
          <p:cNvSpPr>
            <a:spLocks noGrp="1"/>
          </p:cNvSpPr>
          <p:nvPr>
            <p:ph type="sldNum" sz="quarter" idx="12"/>
          </p:nvPr>
        </p:nvSpPr>
        <p:spPr/>
        <p:txBody>
          <a:bodyPr/>
          <a:lstStyle>
            <a:lvl1pPr>
              <a:defRPr/>
            </a:lvl1pPr>
          </a:lstStyle>
          <a:p>
            <a:pPr>
              <a:defRPr/>
            </a:pPr>
            <a:fld id="{67793205-4877-4F64-A5B7-2B34DCAFD3AA}"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9F287CCD-E555-4F03-A607-2E327E377B93}" type="datetimeFigureOut">
              <a:rPr lang="es-ES"/>
              <a:pPr>
                <a:defRPr/>
              </a:pPr>
              <a:t>24/05/2010</a:t>
            </a:fld>
            <a:endParaRPr lang="es-ES"/>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extLst/>
          </a:lstStyle>
          <a:p>
            <a:pPr>
              <a:defRPr/>
            </a:pPr>
            <a:fld id="{C96D18F0-5B6D-4AC9-919D-FC0FCDED9E66}"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1B1922BA-4767-4777-A974-558C0DC69E96}" type="datetimeFigureOut">
              <a:rPr lang="es-ES"/>
              <a:pPr>
                <a:defRPr/>
              </a:pPr>
              <a:t>24/05/2010</a:t>
            </a:fld>
            <a:endParaRPr lang="es-ES"/>
          </a:p>
        </p:txBody>
      </p:sp>
      <p:sp>
        <p:nvSpPr>
          <p:cNvPr id="4" name="9 Marcador de pie de página"/>
          <p:cNvSpPr>
            <a:spLocks noGrp="1"/>
          </p:cNvSpPr>
          <p:nvPr>
            <p:ph type="ftr" sz="quarter" idx="11"/>
          </p:nvPr>
        </p:nvSpPr>
        <p:spPr/>
        <p:txBody>
          <a:bodyPr/>
          <a:lstStyle>
            <a:lvl1pPr>
              <a:defRPr/>
            </a:lvl1pPr>
          </a:lstStyle>
          <a:p>
            <a:pPr>
              <a:defRPr/>
            </a:pPr>
            <a:endParaRPr lang="es-ES"/>
          </a:p>
        </p:txBody>
      </p:sp>
      <p:sp>
        <p:nvSpPr>
          <p:cNvPr id="5" name="21 Marcador de número de diapositiva"/>
          <p:cNvSpPr>
            <a:spLocks noGrp="1"/>
          </p:cNvSpPr>
          <p:nvPr>
            <p:ph type="sldNum" sz="quarter" idx="12"/>
          </p:nvPr>
        </p:nvSpPr>
        <p:spPr/>
        <p:txBody>
          <a:bodyPr/>
          <a:lstStyle>
            <a:lvl1pPr>
              <a:defRPr/>
            </a:lvl1pPr>
          </a:lstStyle>
          <a:p>
            <a:pPr>
              <a:defRPr/>
            </a:pPr>
            <a:fld id="{FC32A4FC-FBDA-4662-B766-3921348D0E96}"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4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5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Marcador de fecha"/>
          <p:cNvSpPr>
            <a:spLocks noGrp="1"/>
          </p:cNvSpPr>
          <p:nvPr>
            <p:ph type="dt" sz="half" idx="10"/>
          </p:nvPr>
        </p:nvSpPr>
        <p:spPr/>
        <p:txBody>
          <a:bodyPr/>
          <a:lstStyle>
            <a:lvl1pPr>
              <a:defRPr/>
            </a:lvl1pPr>
            <a:extLst/>
          </a:lstStyle>
          <a:p>
            <a:pPr>
              <a:defRPr/>
            </a:pPr>
            <a:fld id="{926447AB-625C-4FD3-88CC-AAAD9C8F6CBC}" type="datetimeFigureOut">
              <a:rPr lang="es-ES"/>
              <a:pPr>
                <a:defRPr/>
              </a:pPr>
              <a:t>24/05/2010</a:t>
            </a:fld>
            <a:endParaRPr lang="es-ES"/>
          </a:p>
        </p:txBody>
      </p:sp>
      <p:sp>
        <p:nvSpPr>
          <p:cNvPr id="5" name="2 Marcador de pie de página"/>
          <p:cNvSpPr>
            <a:spLocks noGrp="1"/>
          </p:cNvSpPr>
          <p:nvPr>
            <p:ph type="ftr" sz="quarter" idx="11"/>
          </p:nvPr>
        </p:nvSpPr>
        <p:spPr/>
        <p:txBody>
          <a:bodyPr/>
          <a:lstStyle>
            <a:lvl1pPr>
              <a:defRPr/>
            </a:lvl1pPr>
            <a:extLst/>
          </a:lstStyle>
          <a:p>
            <a:pPr>
              <a:defRPr/>
            </a:pPr>
            <a:endParaRPr lang="es-ES"/>
          </a:p>
        </p:txBody>
      </p:sp>
      <p:sp>
        <p:nvSpPr>
          <p:cNvPr id="6" name="3 Marcador de número de diapositiva"/>
          <p:cNvSpPr>
            <a:spLocks noGrp="1"/>
          </p:cNvSpPr>
          <p:nvPr>
            <p:ph type="sldNum" sz="quarter" idx="12"/>
          </p:nvPr>
        </p:nvSpPr>
        <p:spPr/>
        <p:txBody>
          <a:bodyPr/>
          <a:lstStyle>
            <a:lvl1pPr>
              <a:defRPr/>
            </a:lvl1pPr>
            <a:extLst/>
          </a:lstStyle>
          <a:p>
            <a:pPr>
              <a:defRPr/>
            </a:pPr>
            <a:fld id="{0743965C-985D-4B36-921A-58E3A6009FDB}"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1156F0A5-20AF-4792-B857-F75EFAE43F3D}" type="datetimeFigureOut">
              <a:rPr lang="es-ES"/>
              <a:pPr>
                <a:defRPr/>
              </a:pPr>
              <a:t>24/05/2010</a:t>
            </a:fld>
            <a:endParaRPr lang="es-ES"/>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extLst/>
          </a:lstStyle>
          <a:p>
            <a:pPr>
              <a:defRPr/>
            </a:pPr>
            <a:fld id="{5F800EBF-3337-42DB-9D67-A904F1C2FBE0}"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8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9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38109068-F8A8-4154-8F84-A84281793D65}" type="datetimeFigureOut">
              <a:rPr lang="es-ES"/>
              <a:pPr>
                <a:defRPr/>
              </a:pPr>
              <a:t>24/05/2010</a:t>
            </a:fld>
            <a:endParaRPr lang="es-ES"/>
          </a:p>
        </p:txBody>
      </p:sp>
      <p:sp>
        <p:nvSpPr>
          <p:cNvPr id="9" name="5 Marcador de pie de página"/>
          <p:cNvSpPr>
            <a:spLocks noGrp="1"/>
          </p:cNvSpPr>
          <p:nvPr>
            <p:ph type="ftr" sz="quarter" idx="11"/>
          </p:nvPr>
        </p:nvSpPr>
        <p:spPr/>
        <p:txBody>
          <a:bodyPr/>
          <a:lstStyle>
            <a:lvl1pPr>
              <a:defRPr/>
            </a:lvl1pPr>
            <a:extLst/>
          </a:lstStyle>
          <a:p>
            <a:pPr>
              <a:defRPr/>
            </a:pPr>
            <a:endParaRPr lang="es-ES"/>
          </a:p>
        </p:txBody>
      </p:sp>
      <p:sp>
        <p:nvSpPr>
          <p:cNvPr id="10" name="6 Marcador de número de diapositiva"/>
          <p:cNvSpPr>
            <a:spLocks noGrp="1"/>
          </p:cNvSpPr>
          <p:nvPr>
            <p:ph type="sldNum" sz="quarter" idx="12"/>
          </p:nvPr>
        </p:nvSpPr>
        <p:spPr/>
        <p:txBody>
          <a:bodyPr/>
          <a:lstStyle>
            <a:lvl1pPr>
              <a:defRPr/>
            </a:lvl1pPr>
            <a:extLst/>
          </a:lstStyle>
          <a:p>
            <a:pPr>
              <a:defRPr/>
            </a:pPr>
            <a:fld id="{8BB9D481-D0F3-4FA0-87C6-44E5031079D0}"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33" name="8 Marcador de texto"/>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9B2C0E04-8B91-472A-9E60-80776E105932}" type="datetimeFigureOut">
              <a:rPr lang="es-ES"/>
              <a:pPr>
                <a:defRPr/>
              </a:pPr>
              <a:t>24/05/2010</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s-ES"/>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7F058EDE-F1CC-4423-9098-6BBE6D5DFF9C}" type="slidenum">
              <a:rPr lang="es-ES"/>
              <a:pPr>
                <a:defRPr/>
              </a:pPr>
              <a:t>‹#›</a:t>
            </a:fld>
            <a:endParaRPr lang="es-ES"/>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74" r:id="rId5"/>
    <p:sldLayoutId id="2147483669" r:id="rId6"/>
    <p:sldLayoutId id="2147483675" r:id="rId7"/>
    <p:sldLayoutId id="2147483676" r:id="rId8"/>
    <p:sldLayoutId id="2147483677" r:id="rId9"/>
    <p:sldLayoutId id="2147483668" r:id="rId10"/>
    <p:sldLayoutId id="2147483667" r:id="rId11"/>
  </p:sldLayoutIdLst>
  <p:txStyles>
    <p:titleStyle>
      <a:lvl1pPr algn="l" rtl="0" eaLnBrk="0" fontAlgn="base" hangingPunct="0">
        <a:spcBef>
          <a:spcPct val="0"/>
        </a:spcBef>
        <a:spcAft>
          <a:spcPct val="0"/>
        </a:spcAft>
        <a:defRPr sz="4300" kern="1200">
          <a:solidFill>
            <a:srgbClr val="00CA4E"/>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00CA4E"/>
          </a:solidFill>
          <a:latin typeface="Gill Sans MT" pitchFamily="34" charset="0"/>
        </a:defRPr>
      </a:lvl2pPr>
      <a:lvl3pPr algn="l" rtl="0" eaLnBrk="0" fontAlgn="base" hangingPunct="0">
        <a:spcBef>
          <a:spcPct val="0"/>
        </a:spcBef>
        <a:spcAft>
          <a:spcPct val="0"/>
        </a:spcAft>
        <a:defRPr sz="4300">
          <a:solidFill>
            <a:srgbClr val="00CA4E"/>
          </a:solidFill>
          <a:latin typeface="Gill Sans MT" pitchFamily="34" charset="0"/>
        </a:defRPr>
      </a:lvl3pPr>
      <a:lvl4pPr algn="l" rtl="0" eaLnBrk="0" fontAlgn="base" hangingPunct="0">
        <a:spcBef>
          <a:spcPct val="0"/>
        </a:spcBef>
        <a:spcAft>
          <a:spcPct val="0"/>
        </a:spcAft>
        <a:defRPr sz="4300">
          <a:solidFill>
            <a:srgbClr val="00CA4E"/>
          </a:solidFill>
          <a:latin typeface="Gill Sans MT" pitchFamily="34" charset="0"/>
        </a:defRPr>
      </a:lvl4pPr>
      <a:lvl5pPr algn="l" rtl="0" eaLnBrk="0" fontAlgn="base" hangingPunct="0">
        <a:spcBef>
          <a:spcPct val="0"/>
        </a:spcBef>
        <a:spcAft>
          <a:spcPct val="0"/>
        </a:spcAft>
        <a:defRPr sz="4300">
          <a:solidFill>
            <a:srgbClr val="00CA4E"/>
          </a:solidFill>
          <a:latin typeface="Gill Sans MT" pitchFamily="34" charset="0"/>
        </a:defRPr>
      </a:lvl5pPr>
      <a:lvl6pPr marL="457200" algn="l" rtl="0" fontAlgn="base">
        <a:spcBef>
          <a:spcPct val="0"/>
        </a:spcBef>
        <a:spcAft>
          <a:spcPct val="0"/>
        </a:spcAft>
        <a:defRPr sz="4300">
          <a:solidFill>
            <a:srgbClr val="00CA4E"/>
          </a:solidFill>
          <a:latin typeface="Gill Sans MT" pitchFamily="34" charset="0"/>
        </a:defRPr>
      </a:lvl6pPr>
      <a:lvl7pPr marL="914400" algn="l" rtl="0" fontAlgn="base">
        <a:spcBef>
          <a:spcPct val="0"/>
        </a:spcBef>
        <a:spcAft>
          <a:spcPct val="0"/>
        </a:spcAft>
        <a:defRPr sz="4300">
          <a:solidFill>
            <a:srgbClr val="00CA4E"/>
          </a:solidFill>
          <a:latin typeface="Gill Sans MT" pitchFamily="34" charset="0"/>
        </a:defRPr>
      </a:lvl7pPr>
      <a:lvl8pPr marL="1371600" algn="l" rtl="0" fontAlgn="base">
        <a:spcBef>
          <a:spcPct val="0"/>
        </a:spcBef>
        <a:spcAft>
          <a:spcPct val="0"/>
        </a:spcAft>
        <a:defRPr sz="4300">
          <a:solidFill>
            <a:srgbClr val="00CA4E"/>
          </a:solidFill>
          <a:latin typeface="Gill Sans MT" pitchFamily="34" charset="0"/>
        </a:defRPr>
      </a:lvl8pPr>
      <a:lvl9pPr marL="1828800" algn="l" rtl="0" fontAlgn="base">
        <a:spcBef>
          <a:spcPct val="0"/>
        </a:spcBef>
        <a:spcAft>
          <a:spcPct val="0"/>
        </a:spcAft>
        <a:defRPr sz="4300">
          <a:solidFill>
            <a:srgbClr val="00CA4E"/>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DC765"/>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92456" y="214290"/>
            <a:ext cx="6481261" cy="4247317"/>
          </a:xfrm>
          <a:prstGeom prst="rect">
            <a:avLst/>
          </a:prstGeom>
          <a:noFill/>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L</a:t>
            </a:r>
            <a:r>
              <a:rPr lang="es-E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Gothic" pitchFamily="34" charset="0"/>
              </a:rPr>
              <a:t>aguna de </a:t>
            </a:r>
          </a:p>
          <a:p>
            <a:pPr algn="ctr" fontAlgn="auto">
              <a:spcBef>
                <a:spcPts val="0"/>
              </a:spcBef>
              <a:spcAft>
                <a:spcPts val="0"/>
              </a:spcAft>
              <a:defRPr/>
            </a:pPr>
            <a:r>
              <a:rPr lang="es-E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entury Gothic" pitchFamily="34" charset="0"/>
              </a:rPr>
              <a:t>Fuente de Piedra</a:t>
            </a:r>
          </a:p>
          <a:p>
            <a:pPr algn="ctr" fontAlgn="auto">
              <a:spcBef>
                <a:spcPts val="0"/>
              </a:spcBef>
              <a:spcAft>
                <a:spcPts val="0"/>
              </a:spcAft>
              <a:defRPr/>
            </a:pPr>
            <a:r>
              <a:rPr lang="es-E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pitchFamily="34" charset="0"/>
              </a:rPr>
              <a:t>Y</a:t>
            </a:r>
          </a:p>
          <a:p>
            <a:pPr algn="ctr" fontAlgn="auto">
              <a:spcBef>
                <a:spcPts val="0"/>
              </a:spcBef>
              <a:spcAft>
                <a:spcPts val="0"/>
              </a:spcAft>
              <a:defRPr/>
            </a:pPr>
            <a:r>
              <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Torcal de </a:t>
            </a:r>
          </a:p>
          <a:p>
            <a:pPr algn="ctr" fontAlgn="auto">
              <a:spcBef>
                <a:spcPts val="0"/>
              </a:spcBef>
              <a:spcAft>
                <a:spcPts val="0"/>
              </a:spcAft>
              <a:defRPr/>
            </a:pPr>
            <a:r>
              <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Antequera</a:t>
            </a:r>
          </a:p>
        </p:txBody>
      </p:sp>
      <p:sp>
        <p:nvSpPr>
          <p:cNvPr id="5" name="4 Rectángulo"/>
          <p:cNvSpPr/>
          <p:nvPr/>
        </p:nvSpPr>
        <p:spPr>
          <a:xfrm>
            <a:off x="5651500" y="5300663"/>
            <a:ext cx="3071813" cy="857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solidFill>
                  <a:schemeClr val="tx1"/>
                </a:solidFill>
                <a:latin typeface="Century Gothic" pitchFamily="34" charset="0"/>
              </a:rPr>
              <a:t>Daniel Romero Cabrera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Flora</a:t>
            </a:r>
          </a:p>
        </p:txBody>
      </p:sp>
      <p:sp>
        <p:nvSpPr>
          <p:cNvPr id="3" name="2 Rectángulo"/>
          <p:cNvSpPr/>
          <p:nvPr/>
        </p:nvSpPr>
        <p:spPr>
          <a:xfrm>
            <a:off x="1143000" y="1214438"/>
            <a:ext cx="7786688" cy="2357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ES" dirty="0">
                <a:solidFill>
                  <a:schemeClr val="tx1"/>
                </a:solidFill>
                <a:latin typeface="Century Gothic" pitchFamily="34" charset="0"/>
              </a:rPr>
              <a:t>La </a:t>
            </a:r>
            <a:r>
              <a:rPr lang="es-ES" b="1" dirty="0">
                <a:solidFill>
                  <a:schemeClr val="tx1"/>
                </a:solidFill>
                <a:latin typeface="Century Gothic" pitchFamily="34" charset="0"/>
              </a:rPr>
              <a:t>vegetación salina </a:t>
            </a:r>
            <a:r>
              <a:rPr lang="es-ES" dirty="0">
                <a:solidFill>
                  <a:schemeClr val="tx1"/>
                </a:solidFill>
                <a:latin typeface="Century Gothic" pitchFamily="34" charset="0"/>
              </a:rPr>
              <a:t>se caracteriza por estar pegada a los bordes de la laguna. Podemos encontrar:</a:t>
            </a:r>
          </a:p>
          <a:p>
            <a:pPr algn="just" fontAlgn="auto">
              <a:spcBef>
                <a:spcPts val="0"/>
              </a:spcBef>
              <a:spcAft>
                <a:spcPts val="0"/>
              </a:spcAft>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Tarajes</a:t>
            </a:r>
          </a:p>
          <a:p>
            <a:pPr marL="342900" indent="-342900" algn="just" fontAlgn="auto">
              <a:spcBef>
                <a:spcPts val="0"/>
              </a:spcBef>
              <a:spcAft>
                <a:spcPts val="0"/>
              </a:spcAft>
              <a:buFont typeface="Wingdings" pitchFamily="2" charset="2"/>
              <a:buChar char="v"/>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Salicornias</a:t>
            </a:r>
          </a:p>
          <a:p>
            <a:pPr marL="342900" indent="-342900" algn="just" fontAlgn="auto">
              <a:spcBef>
                <a:spcPts val="0"/>
              </a:spcBef>
              <a:spcAft>
                <a:spcPts val="0"/>
              </a:spcAft>
              <a:buFont typeface="Wingdings" pitchFamily="2" charset="2"/>
              <a:buChar char="v"/>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Eneas</a:t>
            </a:r>
            <a:endParaRPr lang="es-ES" dirty="0">
              <a:solidFill>
                <a:schemeClr val="tx2"/>
              </a:solidFill>
              <a:latin typeface="Century Gothic" pitchFamily="34" charset="0"/>
            </a:endParaRPr>
          </a:p>
        </p:txBody>
      </p:sp>
      <p:pic>
        <p:nvPicPr>
          <p:cNvPr id="22531" name="Picture 1" descr="C:\Users\Thu.Danii.Xurrianero\Desktop\CARPETAS\Fotos\Cámara de Daniel\ExcurSión AntequeeRa!!\CIMG0022.JPG"/>
          <p:cNvPicPr>
            <a:picLocks noChangeAspect="1" noChangeArrowheads="1"/>
          </p:cNvPicPr>
          <p:nvPr/>
        </p:nvPicPr>
        <p:blipFill>
          <a:blip r:embed="rId2"/>
          <a:srcRect/>
          <a:stretch>
            <a:fillRect/>
          </a:stretch>
        </p:blipFill>
        <p:spPr bwMode="auto">
          <a:xfrm>
            <a:off x="5572125" y="2000250"/>
            <a:ext cx="3157538" cy="2368550"/>
          </a:xfrm>
          <a:prstGeom prst="rect">
            <a:avLst/>
          </a:prstGeom>
          <a:noFill/>
          <a:ln w="9525">
            <a:noFill/>
            <a:miter lim="800000"/>
            <a:headEnd/>
            <a:tailEnd/>
          </a:ln>
        </p:spPr>
      </p:pic>
      <p:pic>
        <p:nvPicPr>
          <p:cNvPr id="22532" name="Picture 2" descr="C:\Users\Thu.Danii.Xurrianero\Desktop\CARPETAS\Fotos\Cámara de Daniel\ExcurSión AntequeeRa!!\CIMG0034.JPG"/>
          <p:cNvPicPr>
            <a:picLocks noChangeAspect="1" noChangeArrowheads="1"/>
          </p:cNvPicPr>
          <p:nvPr/>
        </p:nvPicPr>
        <p:blipFill>
          <a:blip r:embed="rId3"/>
          <a:srcRect/>
          <a:stretch>
            <a:fillRect/>
          </a:stretch>
        </p:blipFill>
        <p:spPr bwMode="auto">
          <a:xfrm>
            <a:off x="1714500" y="3714750"/>
            <a:ext cx="34290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Flora</a:t>
            </a:r>
          </a:p>
        </p:txBody>
      </p:sp>
      <p:sp>
        <p:nvSpPr>
          <p:cNvPr id="4" name="3 Rectángulo"/>
          <p:cNvSpPr/>
          <p:nvPr/>
        </p:nvSpPr>
        <p:spPr>
          <a:xfrm>
            <a:off x="1143000" y="1214438"/>
            <a:ext cx="7786688" cy="2714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ES" dirty="0">
                <a:solidFill>
                  <a:schemeClr val="tx1"/>
                </a:solidFill>
                <a:latin typeface="Century Gothic" pitchFamily="34" charset="0"/>
              </a:rPr>
              <a:t>La </a:t>
            </a:r>
            <a:r>
              <a:rPr lang="es-ES" b="1" dirty="0">
                <a:solidFill>
                  <a:schemeClr val="tx1"/>
                </a:solidFill>
                <a:latin typeface="Century Gothic" pitchFamily="34" charset="0"/>
              </a:rPr>
              <a:t>vegetación de interior </a:t>
            </a:r>
            <a:r>
              <a:rPr lang="es-ES" dirty="0">
                <a:solidFill>
                  <a:schemeClr val="tx1"/>
                </a:solidFill>
                <a:latin typeface="Century Gothic" pitchFamily="34" charset="0"/>
              </a:rPr>
              <a:t>es la que se encuentra en el interior del paraje de la laguna, que no está en los bordes. </a:t>
            </a:r>
          </a:p>
          <a:p>
            <a:pPr algn="just" fontAlgn="auto">
              <a:spcBef>
                <a:spcPts val="0"/>
              </a:spcBef>
              <a:spcAft>
                <a:spcPts val="0"/>
              </a:spcAft>
              <a:defRPr/>
            </a:pPr>
            <a:r>
              <a:rPr lang="es-ES" dirty="0">
                <a:solidFill>
                  <a:schemeClr val="tx1"/>
                </a:solidFill>
                <a:latin typeface="Century Gothic" pitchFamily="34" charset="0"/>
              </a:rPr>
              <a:t>Podemos encontrar:</a:t>
            </a:r>
          </a:p>
          <a:p>
            <a:pPr algn="just" fontAlgn="auto">
              <a:spcBef>
                <a:spcPts val="0"/>
              </a:spcBef>
              <a:spcAft>
                <a:spcPts val="0"/>
              </a:spcAft>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Juncos</a:t>
            </a:r>
          </a:p>
          <a:p>
            <a:pPr marL="342900" indent="-342900" algn="just" fontAlgn="auto">
              <a:spcBef>
                <a:spcPts val="0"/>
              </a:spcBef>
              <a:spcAft>
                <a:spcPts val="0"/>
              </a:spcAft>
              <a:buFont typeface="Wingdings" pitchFamily="2" charset="2"/>
              <a:buChar char="v"/>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Cañas de azúcar</a:t>
            </a:r>
          </a:p>
          <a:p>
            <a:pPr marL="342900" indent="-342900" algn="just" fontAlgn="auto">
              <a:spcBef>
                <a:spcPts val="0"/>
              </a:spcBef>
              <a:spcAft>
                <a:spcPts val="0"/>
              </a:spcAft>
              <a:buFont typeface="Wingdings" pitchFamily="2" charset="2"/>
              <a:buChar char="v"/>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Encinas</a:t>
            </a:r>
            <a:endParaRPr lang="es-ES" dirty="0">
              <a:solidFill>
                <a:schemeClr val="tx2"/>
              </a:solidFill>
              <a:latin typeface="Century Gothic" pitchFamily="34" charset="0"/>
            </a:endParaRPr>
          </a:p>
        </p:txBody>
      </p:sp>
      <p:pic>
        <p:nvPicPr>
          <p:cNvPr id="23555" name="Picture 1" descr="C:\Users\Thu.Danii.Xurrianero\Desktop\CARPETAS\Fotos\Cámara de Daniel\ExcurSión AntequeeRa!!\CIMG0024.JPG"/>
          <p:cNvPicPr>
            <a:picLocks noChangeAspect="1" noChangeArrowheads="1"/>
          </p:cNvPicPr>
          <p:nvPr/>
        </p:nvPicPr>
        <p:blipFill>
          <a:blip r:embed="rId2"/>
          <a:srcRect/>
          <a:stretch>
            <a:fillRect/>
          </a:stretch>
        </p:blipFill>
        <p:spPr bwMode="auto">
          <a:xfrm>
            <a:off x="3786188" y="2286000"/>
            <a:ext cx="4857750"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Flora</a:t>
            </a:r>
          </a:p>
        </p:txBody>
      </p:sp>
      <p:sp>
        <p:nvSpPr>
          <p:cNvPr id="4" name="3 Rectángulo"/>
          <p:cNvSpPr/>
          <p:nvPr/>
        </p:nvSpPr>
        <p:spPr>
          <a:xfrm>
            <a:off x="1143000" y="1214438"/>
            <a:ext cx="7786688" cy="328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s-ES" dirty="0">
                <a:solidFill>
                  <a:schemeClr val="tx1"/>
                </a:solidFill>
                <a:latin typeface="Century Gothic" pitchFamily="34" charset="0"/>
              </a:rPr>
              <a:t>Los </a:t>
            </a:r>
            <a:r>
              <a:rPr lang="es-ES" b="1" dirty="0">
                <a:solidFill>
                  <a:schemeClr val="tx1"/>
                </a:solidFill>
                <a:latin typeface="Century Gothic" pitchFamily="34" charset="0"/>
              </a:rPr>
              <a:t>cultivos </a:t>
            </a:r>
            <a:r>
              <a:rPr lang="es-ES" dirty="0">
                <a:solidFill>
                  <a:schemeClr val="tx1"/>
                </a:solidFill>
                <a:latin typeface="Century Gothic" pitchFamily="34" charset="0"/>
              </a:rPr>
              <a:t>se sitúan en las afueras de la laguna, donde hay un terreno muy fértil. Podemos encontrarnos cultivos como:</a:t>
            </a:r>
          </a:p>
          <a:p>
            <a:pPr algn="just" fontAlgn="auto">
              <a:spcBef>
                <a:spcPts val="0"/>
              </a:spcBef>
              <a:spcAft>
                <a:spcPts val="0"/>
              </a:spcAft>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Trigos</a:t>
            </a:r>
          </a:p>
          <a:p>
            <a:pPr marL="342900" indent="-342900" algn="just" fontAlgn="auto">
              <a:spcBef>
                <a:spcPts val="0"/>
              </a:spcBef>
              <a:spcAft>
                <a:spcPts val="0"/>
              </a:spcAft>
              <a:buFont typeface="Wingdings" pitchFamily="2" charset="2"/>
              <a:buChar char="v"/>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Cereales</a:t>
            </a:r>
          </a:p>
          <a:p>
            <a:pPr marL="342900" indent="-342900" algn="just" fontAlgn="auto">
              <a:spcBef>
                <a:spcPts val="0"/>
              </a:spcBef>
              <a:spcAft>
                <a:spcPts val="0"/>
              </a:spcAft>
              <a:buFont typeface="Wingdings" pitchFamily="2" charset="2"/>
              <a:buChar char="v"/>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Girasoles</a:t>
            </a:r>
          </a:p>
          <a:p>
            <a:pPr marL="342900" indent="-342900" algn="just" fontAlgn="auto">
              <a:spcBef>
                <a:spcPts val="0"/>
              </a:spcBef>
              <a:spcAft>
                <a:spcPts val="0"/>
              </a:spcAft>
              <a:buFont typeface="Wingdings" pitchFamily="2" charset="2"/>
              <a:buChar char="v"/>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dirty="0">
                <a:solidFill>
                  <a:schemeClr val="tx1"/>
                </a:solidFill>
                <a:latin typeface="Century Gothic" pitchFamily="34" charset="0"/>
              </a:rPr>
              <a:t>Olivos</a:t>
            </a:r>
            <a:endParaRPr lang="es-ES" dirty="0">
              <a:solidFill>
                <a:schemeClr val="tx2"/>
              </a:solidFill>
              <a:latin typeface="Century Gothic" pitchFamily="34" charset="0"/>
            </a:endParaRPr>
          </a:p>
          <a:p>
            <a:pPr marL="342900" indent="-342900" fontAlgn="auto">
              <a:spcBef>
                <a:spcPts val="0"/>
              </a:spcBef>
              <a:spcAft>
                <a:spcPts val="0"/>
              </a:spcAft>
              <a:defRPr/>
            </a:pPr>
            <a:endParaRPr lang="es-ES" dirty="0">
              <a:solidFill>
                <a:schemeClr val="tx1"/>
              </a:solidFill>
              <a:latin typeface="Century Gothic" pitchFamily="34" charset="0"/>
            </a:endParaRPr>
          </a:p>
        </p:txBody>
      </p:sp>
      <p:pic>
        <p:nvPicPr>
          <p:cNvPr id="24579" name="Picture 2" descr="http://www.fuentedepiedra.es/subidas/imagenes/arc_61_g.jpg"/>
          <p:cNvPicPr>
            <a:picLocks noChangeAspect="1" noChangeArrowheads="1"/>
          </p:cNvPicPr>
          <p:nvPr/>
        </p:nvPicPr>
        <p:blipFill>
          <a:blip r:embed="rId2"/>
          <a:srcRect/>
          <a:stretch>
            <a:fillRect/>
          </a:stretch>
        </p:blipFill>
        <p:spPr bwMode="auto">
          <a:xfrm>
            <a:off x="5072063" y="2214563"/>
            <a:ext cx="2571750" cy="3810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Introducción</a:t>
            </a:r>
          </a:p>
        </p:txBody>
      </p:sp>
      <p:sp>
        <p:nvSpPr>
          <p:cNvPr id="3" name="2 Rectángulo"/>
          <p:cNvSpPr/>
          <p:nvPr/>
        </p:nvSpPr>
        <p:spPr>
          <a:xfrm>
            <a:off x="1143000" y="1214438"/>
            <a:ext cx="7786688" cy="2786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r>
              <a:rPr lang="es-ES">
                <a:solidFill>
                  <a:schemeClr val="tx1"/>
                </a:solidFill>
                <a:latin typeface="Century Gothic" pitchFamily="34" charset="0"/>
              </a:rPr>
              <a:t>El Paraje Natural del Torcal de Antequera, es uno de los paisajes de relieve cárstico más importante de Europa. Antes estaba cubierto por el antiguo Mar de Tethys. Para que se forme el Torcal han tenido que pasar cientos y cientos de años, la caliza (que es el material con el que está formado) se ha ido erosionando y ha formado esta paisaje digno de ver con tus propios ojos.</a:t>
            </a:r>
          </a:p>
        </p:txBody>
      </p:sp>
      <p:pic>
        <p:nvPicPr>
          <p:cNvPr id="25603" name="Picture 2" descr="C:\Users\Thu.Danii.Xurrianero\Desktop\CARPETAS\Fotos\Cámara de Daniel\ExcurSión AntequeeRa!!\CIMG0086.JPG"/>
          <p:cNvPicPr>
            <a:picLocks noChangeAspect="1" noChangeArrowheads="1"/>
          </p:cNvPicPr>
          <p:nvPr/>
        </p:nvPicPr>
        <p:blipFill>
          <a:blip r:embed="rId2"/>
          <a:srcRect/>
          <a:stretch>
            <a:fillRect/>
          </a:stretch>
        </p:blipFill>
        <p:spPr bwMode="auto">
          <a:xfrm>
            <a:off x="3357563" y="3571875"/>
            <a:ext cx="4176712" cy="31337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Formaciones Geológicas</a:t>
            </a:r>
          </a:p>
        </p:txBody>
      </p:sp>
      <p:sp>
        <p:nvSpPr>
          <p:cNvPr id="3" name="2 Rectángulo"/>
          <p:cNvSpPr/>
          <p:nvPr/>
        </p:nvSpPr>
        <p:spPr>
          <a:xfrm>
            <a:off x="1143000" y="3786188"/>
            <a:ext cx="7786688" cy="2786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r>
              <a:rPr lang="es-ES">
                <a:solidFill>
                  <a:schemeClr val="tx1"/>
                </a:solidFill>
                <a:latin typeface="Century Gothic" pitchFamily="34" charset="0"/>
              </a:rPr>
              <a:t>La formación geológica más significativa de este lugar es el </a:t>
            </a:r>
            <a:r>
              <a:rPr lang="es-ES" b="1">
                <a:solidFill>
                  <a:schemeClr val="tx1"/>
                </a:solidFill>
                <a:latin typeface="Century Gothic" pitchFamily="34" charset="0"/>
              </a:rPr>
              <a:t>Tornillo</a:t>
            </a:r>
            <a:r>
              <a:rPr lang="es-ES">
                <a:solidFill>
                  <a:schemeClr val="tx1"/>
                </a:solidFill>
                <a:latin typeface="Century Gothic" pitchFamily="34" charset="0"/>
              </a:rPr>
              <a:t>.</a:t>
            </a:r>
          </a:p>
          <a:p>
            <a:pPr marL="342900" indent="-342900" algn="ctr"/>
            <a:r>
              <a:rPr lang="es-ES">
                <a:solidFill>
                  <a:schemeClr val="tx1"/>
                </a:solidFill>
                <a:latin typeface="Century Gothic" pitchFamily="34" charset="0"/>
              </a:rPr>
              <a:t>Este monumento natural se ha formado de la siguiente manera:</a:t>
            </a:r>
          </a:p>
          <a:p>
            <a:pPr marL="342900" indent="-342900" algn="ctr"/>
            <a:endParaRPr lang="es-ES">
              <a:solidFill>
                <a:schemeClr val="tx1"/>
              </a:solidFill>
              <a:latin typeface="Century Gothic" pitchFamily="34" charset="0"/>
            </a:endParaRPr>
          </a:p>
          <a:p>
            <a:pPr marL="342900" indent="-342900" algn="ctr"/>
            <a:r>
              <a:rPr lang="es-ES">
                <a:solidFill>
                  <a:schemeClr val="tx1"/>
                </a:solidFill>
                <a:latin typeface="Century Gothic" pitchFamily="34" charset="0"/>
              </a:rPr>
              <a:t>Aunque no lo parezca, todo el Torcal era suelo hasta arriba. Pero con los años se ha ido erosionando de manera que, como las piedras de la parte superior son mas duras que las de la parte inferior pues han aguantado más. Por eso se ha formado. Pero eso se seguirá erosionando hasta que el peso de la piedra de encima sea tan grande que se caiga.</a:t>
            </a:r>
          </a:p>
        </p:txBody>
      </p:sp>
      <p:pic>
        <p:nvPicPr>
          <p:cNvPr id="26627" name="Picture 2" descr="C:\Users\Thu.Danii.Xurrianero\Desktop\CARPETAS\Fotos\Cámara de Daniel\ExcurSión AntequeeRa!!\CIMG0071.JPG"/>
          <p:cNvPicPr>
            <a:picLocks noChangeAspect="1" noChangeArrowheads="1"/>
          </p:cNvPicPr>
          <p:nvPr/>
        </p:nvPicPr>
        <p:blipFill>
          <a:blip r:embed="rId2"/>
          <a:srcRect/>
          <a:stretch>
            <a:fillRect/>
          </a:stretch>
        </p:blipFill>
        <p:spPr bwMode="auto">
          <a:xfrm>
            <a:off x="3286125" y="1214438"/>
            <a:ext cx="3186113" cy="238918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62" y="142852"/>
            <a:ext cx="8072494"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El Tornillo-Fotografías</a:t>
            </a:r>
          </a:p>
        </p:txBody>
      </p:sp>
      <p:pic>
        <p:nvPicPr>
          <p:cNvPr id="27650" name="Picture 2" descr="C:\Users\Thu.Danii.Xurrianero\Desktop\CARPETAS\Fotos\Cámara de Daniel\ExcurSión AntequeeRa!!\CIMG0060.JPG"/>
          <p:cNvPicPr>
            <a:picLocks noChangeAspect="1" noChangeArrowheads="1"/>
          </p:cNvPicPr>
          <p:nvPr/>
        </p:nvPicPr>
        <p:blipFill>
          <a:blip r:embed="rId2"/>
          <a:srcRect/>
          <a:stretch>
            <a:fillRect/>
          </a:stretch>
        </p:blipFill>
        <p:spPr bwMode="auto">
          <a:xfrm>
            <a:off x="1214438" y="2071688"/>
            <a:ext cx="3789362" cy="2841625"/>
          </a:xfrm>
          <a:prstGeom prst="rect">
            <a:avLst/>
          </a:prstGeom>
          <a:noFill/>
          <a:ln w="9525">
            <a:noFill/>
            <a:miter lim="800000"/>
            <a:headEnd/>
            <a:tailEnd/>
          </a:ln>
        </p:spPr>
      </p:pic>
      <p:pic>
        <p:nvPicPr>
          <p:cNvPr id="27651" name="Picture 3" descr="C:\Users\Thu.Danii.Xurrianero\Desktop\CARPETAS\Fotos\Cámara de Daniel\ExcurSión AntequeeRa!!\CIMG0061.JPG"/>
          <p:cNvPicPr>
            <a:picLocks noChangeAspect="1" noChangeArrowheads="1"/>
          </p:cNvPicPr>
          <p:nvPr/>
        </p:nvPicPr>
        <p:blipFill>
          <a:blip r:embed="rId3"/>
          <a:srcRect/>
          <a:stretch>
            <a:fillRect/>
          </a:stretch>
        </p:blipFill>
        <p:spPr bwMode="auto">
          <a:xfrm>
            <a:off x="5429250" y="1785938"/>
            <a:ext cx="3038475" cy="40513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Formaciones Geológicas</a:t>
            </a:r>
          </a:p>
        </p:txBody>
      </p:sp>
      <p:pic>
        <p:nvPicPr>
          <p:cNvPr id="28674" name="2 Imagen" descr="CIMG0073.JPG"/>
          <p:cNvPicPr>
            <a:picLocks noChangeAspect="1"/>
          </p:cNvPicPr>
          <p:nvPr/>
        </p:nvPicPr>
        <p:blipFill>
          <a:blip r:embed="rId2"/>
          <a:srcRect/>
          <a:stretch>
            <a:fillRect/>
          </a:stretch>
        </p:blipFill>
        <p:spPr bwMode="auto">
          <a:xfrm>
            <a:off x="1357313" y="1143000"/>
            <a:ext cx="2857500" cy="2143125"/>
          </a:xfrm>
          <a:prstGeom prst="rect">
            <a:avLst/>
          </a:prstGeom>
          <a:noFill/>
          <a:ln w="9525">
            <a:noFill/>
            <a:miter lim="800000"/>
            <a:headEnd/>
            <a:tailEnd/>
          </a:ln>
        </p:spPr>
      </p:pic>
      <p:pic>
        <p:nvPicPr>
          <p:cNvPr id="28675" name="3 Imagen" descr="CIMG0083.JPG"/>
          <p:cNvPicPr>
            <a:picLocks noChangeAspect="1"/>
          </p:cNvPicPr>
          <p:nvPr/>
        </p:nvPicPr>
        <p:blipFill>
          <a:blip r:embed="rId3"/>
          <a:srcRect/>
          <a:stretch>
            <a:fillRect/>
          </a:stretch>
        </p:blipFill>
        <p:spPr bwMode="auto">
          <a:xfrm>
            <a:off x="5857875" y="1143000"/>
            <a:ext cx="2857500" cy="2143125"/>
          </a:xfrm>
          <a:prstGeom prst="rect">
            <a:avLst/>
          </a:prstGeom>
          <a:noFill/>
          <a:ln w="9525">
            <a:noFill/>
            <a:miter lim="800000"/>
            <a:headEnd/>
            <a:tailEnd/>
          </a:ln>
        </p:spPr>
      </p:pic>
      <p:pic>
        <p:nvPicPr>
          <p:cNvPr id="28676" name="Picture 2" descr="C:\Users\Thu.Danii.Xurrianero\Desktop\CARPETAS\Fotos\Cámara de Daniel\ExcurSión AntequeeRa!!\CIMG0099.JPG"/>
          <p:cNvPicPr>
            <a:picLocks noChangeAspect="1" noChangeArrowheads="1"/>
          </p:cNvPicPr>
          <p:nvPr/>
        </p:nvPicPr>
        <p:blipFill>
          <a:blip r:embed="rId4"/>
          <a:srcRect/>
          <a:stretch>
            <a:fillRect/>
          </a:stretch>
        </p:blipFill>
        <p:spPr bwMode="auto">
          <a:xfrm>
            <a:off x="5857875" y="4357688"/>
            <a:ext cx="2857500" cy="2143125"/>
          </a:xfrm>
          <a:prstGeom prst="rect">
            <a:avLst/>
          </a:prstGeom>
          <a:noFill/>
          <a:ln w="9525">
            <a:noFill/>
            <a:miter lim="800000"/>
            <a:headEnd/>
            <a:tailEnd/>
          </a:ln>
        </p:spPr>
      </p:pic>
      <p:pic>
        <p:nvPicPr>
          <p:cNvPr id="28677" name="6 Imagen" descr="CIMG0074.JPG"/>
          <p:cNvPicPr>
            <a:picLocks noChangeAspect="1"/>
          </p:cNvPicPr>
          <p:nvPr/>
        </p:nvPicPr>
        <p:blipFill>
          <a:blip r:embed="rId5"/>
          <a:srcRect/>
          <a:stretch>
            <a:fillRect/>
          </a:stretch>
        </p:blipFill>
        <p:spPr bwMode="auto">
          <a:xfrm>
            <a:off x="1357313" y="4357688"/>
            <a:ext cx="2857500" cy="2143125"/>
          </a:xfrm>
          <a:prstGeom prst="rect">
            <a:avLst/>
          </a:prstGeom>
          <a:noFill/>
          <a:ln w="9525">
            <a:noFill/>
            <a:miter lim="800000"/>
            <a:headEnd/>
            <a:tailEnd/>
          </a:ln>
        </p:spPr>
      </p:pic>
      <p:pic>
        <p:nvPicPr>
          <p:cNvPr id="28678" name="7 Imagen" descr="CIMG0098.JPG"/>
          <p:cNvPicPr>
            <a:picLocks noChangeAspect="1"/>
          </p:cNvPicPr>
          <p:nvPr/>
        </p:nvPicPr>
        <p:blipFill>
          <a:blip r:embed="rId6"/>
          <a:srcRect/>
          <a:stretch>
            <a:fillRect/>
          </a:stretch>
        </p:blipFill>
        <p:spPr bwMode="auto">
          <a:xfrm>
            <a:off x="3571875" y="2786063"/>
            <a:ext cx="2857500" cy="21431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Fauna</a:t>
            </a:r>
          </a:p>
        </p:txBody>
      </p:sp>
      <p:sp>
        <p:nvSpPr>
          <p:cNvPr id="3" name="2 Rectángulo"/>
          <p:cNvSpPr/>
          <p:nvPr/>
        </p:nvSpPr>
        <p:spPr>
          <a:xfrm>
            <a:off x="1143000" y="1214438"/>
            <a:ext cx="7786688" cy="392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fontAlgn="auto">
              <a:spcBef>
                <a:spcPts val="0"/>
              </a:spcBef>
              <a:spcAft>
                <a:spcPts val="0"/>
              </a:spcAft>
              <a:defRPr/>
            </a:pPr>
            <a:r>
              <a:rPr lang="es-ES" dirty="0">
                <a:solidFill>
                  <a:schemeClr val="tx1"/>
                </a:solidFill>
                <a:latin typeface="Century Gothic" pitchFamily="34" charset="0"/>
              </a:rPr>
              <a:t>La fauna es variada, aunque menos que en la laguna. </a:t>
            </a:r>
          </a:p>
          <a:p>
            <a:pPr marL="342900" indent="-342900" algn="just" fontAlgn="auto">
              <a:spcBef>
                <a:spcPts val="0"/>
              </a:spcBef>
              <a:spcAft>
                <a:spcPts val="0"/>
              </a:spcAft>
              <a:defRPr/>
            </a:pPr>
            <a:r>
              <a:rPr lang="es-ES" dirty="0">
                <a:solidFill>
                  <a:schemeClr val="tx1"/>
                </a:solidFill>
                <a:latin typeface="Century Gothic" pitchFamily="34" charset="0"/>
              </a:rPr>
              <a:t>Podemos encontrar los siguientes animales:</a:t>
            </a:r>
          </a:p>
          <a:p>
            <a:pPr marL="342900" indent="-342900" algn="just" fontAlgn="auto">
              <a:spcBef>
                <a:spcPts val="0"/>
              </a:spcBef>
              <a:spcAft>
                <a:spcPts val="0"/>
              </a:spcAft>
              <a:defRPr/>
            </a:pPr>
            <a:endParaRPr lang="es-ES" dirty="0">
              <a:solidFill>
                <a:schemeClr val="tx1"/>
              </a:solidFill>
              <a:latin typeface="Century Gothic" pitchFamily="34" charset="0"/>
            </a:endParaRP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a:solidFill>
                  <a:schemeClr val="tx1"/>
                </a:solidFill>
                <a:latin typeface="Century Gothic" pitchFamily="34" charset="0"/>
              </a:rPr>
              <a:t>Fósiles de </a:t>
            </a:r>
            <a:r>
              <a:rPr lang="es-ES" dirty="0" err="1">
                <a:solidFill>
                  <a:schemeClr val="tx1"/>
                </a:solidFill>
                <a:latin typeface="Century Gothic" pitchFamily="34" charset="0"/>
              </a:rPr>
              <a:t>amonites</a:t>
            </a:r>
            <a:r>
              <a:rPr lang="es-ES" dirty="0">
                <a:solidFill>
                  <a:schemeClr val="bg2"/>
                </a:solidFill>
                <a:latin typeface="Century Gothic" pitchFamily="34" charset="0"/>
              </a:rPr>
              <a:t> </a:t>
            </a:r>
            <a:r>
              <a:rPr lang="es-ES" dirty="0">
                <a:solidFill>
                  <a:schemeClr val="tx1"/>
                </a:solidFill>
                <a:latin typeface="Century Gothic" pitchFamily="34" charset="0"/>
              </a:rPr>
              <a:t>(la prueba definitiva de que estuvo cubierto por el mar).</a:t>
            </a: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a:solidFill>
                  <a:schemeClr val="tx1"/>
                </a:solidFill>
                <a:latin typeface="Century Gothic" pitchFamily="34" charset="0"/>
              </a:rPr>
              <a:t>Zorros.</a:t>
            </a: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a:solidFill>
                  <a:schemeClr val="tx1"/>
                </a:solidFill>
                <a:latin typeface="Century Gothic" pitchFamily="34" charset="0"/>
              </a:rPr>
              <a:t>Cabras montés.</a:t>
            </a: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a:solidFill>
                  <a:schemeClr val="tx1"/>
                </a:solidFill>
                <a:latin typeface="Century Gothic" pitchFamily="34" charset="0"/>
              </a:rPr>
              <a:t>Vacas.</a:t>
            </a: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a:solidFill>
                  <a:schemeClr val="tx1"/>
                </a:solidFill>
                <a:latin typeface="Century Gothic" pitchFamily="34" charset="0"/>
              </a:rPr>
              <a:t>Buitres leonados.</a:t>
            </a: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a:solidFill>
                  <a:schemeClr val="tx1"/>
                </a:solidFill>
                <a:latin typeface="Century Gothic" pitchFamily="34" charset="0"/>
              </a:rPr>
              <a:t>Herrerillo común.</a:t>
            </a: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a:solidFill>
                  <a:schemeClr val="tx1"/>
                </a:solidFill>
                <a:latin typeface="Century Gothic" pitchFamily="34" charset="0"/>
              </a:rPr>
              <a:t>Roquero solitario.</a:t>
            </a: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err="1">
                <a:solidFill>
                  <a:schemeClr val="tx1"/>
                </a:solidFill>
                <a:latin typeface="Century Gothic" pitchFamily="34" charset="0"/>
              </a:rPr>
              <a:t>Montesillos</a:t>
            </a:r>
            <a:r>
              <a:rPr lang="es-ES" dirty="0">
                <a:solidFill>
                  <a:schemeClr val="tx1"/>
                </a:solidFill>
                <a:latin typeface="Century Gothic" pitchFamily="34" charset="0"/>
              </a:rPr>
              <a:t>.</a:t>
            </a: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a:solidFill>
                  <a:schemeClr val="tx1"/>
                </a:solidFill>
                <a:latin typeface="Century Gothic" pitchFamily="34" charset="0"/>
              </a:rPr>
              <a:t>Carbonero común.</a:t>
            </a:r>
          </a:p>
          <a:p>
            <a:pPr marL="342900" indent="-342900" algn="just" fontAlgn="auto">
              <a:spcBef>
                <a:spcPts val="0"/>
              </a:spcBef>
              <a:spcAft>
                <a:spcPts val="0"/>
              </a:spcAft>
              <a:buFont typeface="Wingdings" pitchFamily="2" charset="2"/>
              <a:buChar char="v"/>
              <a:defRPr/>
            </a:pPr>
            <a:r>
              <a:rPr lang="es-ES" dirty="0">
                <a:solidFill>
                  <a:schemeClr val="bg2"/>
                </a:solidFill>
                <a:latin typeface="Century Gothic" pitchFamily="34" charset="0"/>
              </a:rPr>
              <a:t> </a:t>
            </a:r>
            <a:r>
              <a:rPr lang="es-ES" dirty="0">
                <a:solidFill>
                  <a:schemeClr val="tx1"/>
                </a:solidFill>
                <a:latin typeface="Century Gothic" pitchFamily="34" charset="0"/>
              </a:rPr>
              <a:t>Colirrojo tizón.</a:t>
            </a:r>
            <a:endParaRPr lang="es-ES" dirty="0">
              <a:solidFill>
                <a:schemeClr val="bg2"/>
              </a:solidFill>
              <a:latin typeface="Century Gothic" pitchFamily="34" charset="0"/>
            </a:endParaRPr>
          </a:p>
        </p:txBody>
      </p:sp>
      <p:pic>
        <p:nvPicPr>
          <p:cNvPr id="29699" name="Picture 2" descr="C:\Users\Thu.Danii.Xurrianero\Desktop\CARPETAS\Fotos\Cámara de Daniel\ExcurSión AntequeeRa!!\CIMG0094.JPG"/>
          <p:cNvPicPr>
            <a:picLocks noChangeAspect="1" noChangeArrowheads="1"/>
          </p:cNvPicPr>
          <p:nvPr/>
        </p:nvPicPr>
        <p:blipFill>
          <a:blip r:embed="rId2"/>
          <a:srcRect/>
          <a:stretch>
            <a:fillRect/>
          </a:stretch>
        </p:blipFill>
        <p:spPr bwMode="auto">
          <a:xfrm>
            <a:off x="4357688" y="2928938"/>
            <a:ext cx="4357687" cy="32686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Flora</a:t>
            </a:r>
          </a:p>
        </p:txBody>
      </p:sp>
      <p:sp>
        <p:nvSpPr>
          <p:cNvPr id="3" name="2 Rectángulo"/>
          <p:cNvSpPr/>
          <p:nvPr/>
        </p:nvSpPr>
        <p:spPr>
          <a:xfrm>
            <a:off x="1143000" y="1285875"/>
            <a:ext cx="7786688" cy="3929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r>
              <a:rPr lang="es-ES">
                <a:solidFill>
                  <a:schemeClr val="tx1"/>
                </a:solidFill>
                <a:latin typeface="Century Gothic" pitchFamily="34" charset="0"/>
              </a:rPr>
              <a:t>La flora es mucho más variada que la fauna, es incluso más diversa  que en la laguna. Destacan lo siguiente:</a:t>
            </a:r>
          </a:p>
          <a:p>
            <a:pPr marL="342900" indent="-342900" algn="just"/>
            <a:endParaRPr lang="es-ES">
              <a:solidFill>
                <a:schemeClr val="tx1"/>
              </a:solidFill>
              <a:latin typeface="Century Gothic" pitchFamily="34" charset="0"/>
            </a:endParaRP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Majuelos.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Zarzamoras.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Matagallos.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Musgos y líquenes.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Vinoas.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Ruscos.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Palmitos.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Euforbias.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Aladiernos.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Arces.</a:t>
            </a:r>
          </a:p>
          <a:p>
            <a:pPr marL="342900" indent="-342900" algn="just">
              <a:buFont typeface="Wingdings" pitchFamily="2" charset="2"/>
              <a:buChar char="v"/>
            </a:pPr>
            <a:r>
              <a:rPr lang="es-ES">
                <a:solidFill>
                  <a:schemeClr val="bg2"/>
                </a:solidFill>
                <a:latin typeface="Century Gothic" pitchFamily="34" charset="0"/>
              </a:rPr>
              <a:t> </a:t>
            </a:r>
            <a:r>
              <a:rPr lang="es-ES">
                <a:solidFill>
                  <a:schemeClr val="tx1"/>
                </a:solidFill>
                <a:latin typeface="Century Gothic" pitchFamily="34" charset="0"/>
              </a:rPr>
              <a:t>Hiedras.</a:t>
            </a:r>
            <a:endParaRPr lang="es-ES">
              <a:solidFill>
                <a:schemeClr val="bg2"/>
              </a:solidFill>
              <a:latin typeface="Century Gothic" pitchFamily="34" charset="0"/>
            </a:endParaRPr>
          </a:p>
        </p:txBody>
      </p:sp>
      <p:pic>
        <p:nvPicPr>
          <p:cNvPr id="30723" name="Picture 2" descr="C:\Users\Thu.Danii.Xurrianero\Desktop\CARPETAS\Fotos\Cámara de Daniel\ExcurSión AntequeeRa!!\CIMG0063.JPG"/>
          <p:cNvPicPr>
            <a:picLocks noChangeAspect="1" noChangeArrowheads="1"/>
          </p:cNvPicPr>
          <p:nvPr/>
        </p:nvPicPr>
        <p:blipFill>
          <a:blip r:embed="rId2"/>
          <a:srcRect/>
          <a:stretch>
            <a:fillRect/>
          </a:stretch>
        </p:blipFill>
        <p:spPr bwMode="auto">
          <a:xfrm>
            <a:off x="4000500" y="2500313"/>
            <a:ext cx="2571750" cy="3429000"/>
          </a:xfrm>
          <a:prstGeom prst="rect">
            <a:avLst/>
          </a:prstGeom>
          <a:noFill/>
          <a:ln w="9525">
            <a:noFill/>
            <a:miter lim="800000"/>
            <a:headEnd/>
            <a:tailEnd/>
          </a:ln>
        </p:spPr>
      </p:pic>
      <p:pic>
        <p:nvPicPr>
          <p:cNvPr id="30724" name="Picture 3" descr="C:\Users\Thu.Danii.Xurrianero\Desktop\CARPETAS\Fotos\Cámara de Daniel\ExcurSión AntequeeRa!!\CIMG0064.JPG"/>
          <p:cNvPicPr>
            <a:picLocks noChangeAspect="1" noChangeArrowheads="1"/>
          </p:cNvPicPr>
          <p:nvPr/>
        </p:nvPicPr>
        <p:blipFill>
          <a:blip r:embed="rId3"/>
          <a:srcRect/>
          <a:stretch>
            <a:fillRect/>
          </a:stretch>
        </p:blipFill>
        <p:spPr bwMode="auto">
          <a:xfrm>
            <a:off x="6643688" y="2500313"/>
            <a:ext cx="2197100" cy="3429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entury Gothic" pitchFamily="34" charset="0"/>
              </a:rPr>
              <a:t>Flora-Fotografías</a:t>
            </a:r>
          </a:p>
        </p:txBody>
      </p:sp>
      <p:pic>
        <p:nvPicPr>
          <p:cNvPr id="31746" name="Picture 2" descr="C:\Users\Thu.Danii.Xurrianero\Desktop\CARPETAS\Fotos\Cámara de Daniel\ExcurSión AntequeeRa!!\CIMG0069.JPG"/>
          <p:cNvPicPr>
            <a:picLocks noChangeAspect="1" noChangeArrowheads="1"/>
          </p:cNvPicPr>
          <p:nvPr/>
        </p:nvPicPr>
        <p:blipFill>
          <a:blip r:embed="rId2"/>
          <a:srcRect/>
          <a:stretch>
            <a:fillRect/>
          </a:stretch>
        </p:blipFill>
        <p:spPr bwMode="auto">
          <a:xfrm>
            <a:off x="3143250" y="1357313"/>
            <a:ext cx="1533525" cy="2044700"/>
          </a:xfrm>
          <a:prstGeom prst="rect">
            <a:avLst/>
          </a:prstGeom>
          <a:noFill/>
          <a:ln w="9525">
            <a:noFill/>
            <a:miter lim="800000"/>
            <a:headEnd/>
            <a:tailEnd/>
          </a:ln>
        </p:spPr>
      </p:pic>
      <p:pic>
        <p:nvPicPr>
          <p:cNvPr id="31747" name="Picture 3" descr="C:\Users\Thu.Danii.Xurrianero\Desktop\CARPETAS\Fotos\Cámara de Daniel\ExcurSión AntequeeRa!!\CIMG0070.JPG"/>
          <p:cNvPicPr>
            <a:picLocks noChangeAspect="1" noChangeArrowheads="1"/>
          </p:cNvPicPr>
          <p:nvPr/>
        </p:nvPicPr>
        <p:blipFill>
          <a:blip r:embed="rId3"/>
          <a:srcRect/>
          <a:stretch>
            <a:fillRect/>
          </a:stretch>
        </p:blipFill>
        <p:spPr bwMode="auto">
          <a:xfrm>
            <a:off x="4857750" y="1357313"/>
            <a:ext cx="2044700" cy="1533525"/>
          </a:xfrm>
          <a:prstGeom prst="rect">
            <a:avLst/>
          </a:prstGeom>
          <a:noFill/>
          <a:ln w="9525">
            <a:noFill/>
            <a:miter lim="800000"/>
            <a:headEnd/>
            <a:tailEnd/>
          </a:ln>
        </p:spPr>
      </p:pic>
      <p:pic>
        <p:nvPicPr>
          <p:cNvPr id="31748" name="Picture 4" descr="C:\Users\Thu.Danii.Xurrianero\Desktop\CARPETAS\Fotos\Cámara de Daniel\ExcurSión AntequeeRa!!\CIMG0068.JPG"/>
          <p:cNvPicPr>
            <a:picLocks noChangeAspect="1" noChangeArrowheads="1"/>
          </p:cNvPicPr>
          <p:nvPr/>
        </p:nvPicPr>
        <p:blipFill>
          <a:blip r:embed="rId4"/>
          <a:srcRect/>
          <a:stretch>
            <a:fillRect/>
          </a:stretch>
        </p:blipFill>
        <p:spPr bwMode="auto">
          <a:xfrm>
            <a:off x="1428750" y="1357313"/>
            <a:ext cx="1500188" cy="2044700"/>
          </a:xfrm>
          <a:prstGeom prst="rect">
            <a:avLst/>
          </a:prstGeom>
          <a:noFill/>
          <a:ln w="9525">
            <a:noFill/>
            <a:miter lim="800000"/>
            <a:headEnd/>
            <a:tailEnd/>
          </a:ln>
        </p:spPr>
      </p:pic>
      <p:pic>
        <p:nvPicPr>
          <p:cNvPr id="31749" name="Picture 5" descr="C:\Users\Thu.Danii.Xurrianero\Desktop\CARPETAS\Fotos\Cámara de Daniel\ExcurSión AntequeeRa!!\CIMG0078.JPG"/>
          <p:cNvPicPr>
            <a:picLocks noChangeAspect="1" noChangeArrowheads="1"/>
          </p:cNvPicPr>
          <p:nvPr/>
        </p:nvPicPr>
        <p:blipFill>
          <a:blip r:embed="rId5"/>
          <a:srcRect/>
          <a:stretch>
            <a:fillRect/>
          </a:stretch>
        </p:blipFill>
        <p:spPr bwMode="auto">
          <a:xfrm>
            <a:off x="3429000" y="3571875"/>
            <a:ext cx="1928813" cy="1452563"/>
          </a:xfrm>
          <a:prstGeom prst="rect">
            <a:avLst/>
          </a:prstGeom>
          <a:noFill/>
          <a:ln w="9525">
            <a:noFill/>
            <a:miter lim="800000"/>
            <a:headEnd/>
            <a:tailEnd/>
          </a:ln>
        </p:spPr>
      </p:pic>
      <p:pic>
        <p:nvPicPr>
          <p:cNvPr id="31750" name="Picture 6" descr="C:\Users\Thu.Danii.Xurrianero\Desktop\CARPETAS\Fotos\Cámara de Daniel\ExcurSión AntequeeRa!!\CIMG0079.JPG"/>
          <p:cNvPicPr>
            <a:picLocks noChangeAspect="1" noChangeArrowheads="1"/>
          </p:cNvPicPr>
          <p:nvPr/>
        </p:nvPicPr>
        <p:blipFill>
          <a:blip r:embed="rId6"/>
          <a:srcRect/>
          <a:stretch>
            <a:fillRect/>
          </a:stretch>
        </p:blipFill>
        <p:spPr bwMode="auto">
          <a:xfrm>
            <a:off x="1357313" y="3571875"/>
            <a:ext cx="1928812" cy="1452563"/>
          </a:xfrm>
          <a:prstGeom prst="rect">
            <a:avLst/>
          </a:prstGeom>
          <a:noFill/>
          <a:ln w="9525">
            <a:noFill/>
            <a:miter lim="800000"/>
            <a:headEnd/>
            <a:tailEnd/>
          </a:ln>
        </p:spPr>
      </p:pic>
      <p:pic>
        <p:nvPicPr>
          <p:cNvPr id="31751" name="Picture 7" descr="C:\Users\Thu.Danii.Xurrianero\Desktop\CARPETAS\Fotos\Cámara de Daniel\ExcurSión AntequeeRa!!\CIMG0081.JPG"/>
          <p:cNvPicPr>
            <a:picLocks noChangeAspect="1" noChangeArrowheads="1"/>
          </p:cNvPicPr>
          <p:nvPr/>
        </p:nvPicPr>
        <p:blipFill>
          <a:blip r:embed="rId7"/>
          <a:srcRect/>
          <a:stretch>
            <a:fillRect/>
          </a:stretch>
        </p:blipFill>
        <p:spPr bwMode="auto">
          <a:xfrm>
            <a:off x="1285875" y="5143500"/>
            <a:ext cx="2024063" cy="1517650"/>
          </a:xfrm>
          <a:prstGeom prst="rect">
            <a:avLst/>
          </a:prstGeom>
          <a:noFill/>
          <a:ln w="9525">
            <a:noFill/>
            <a:miter lim="800000"/>
            <a:headEnd/>
            <a:tailEnd/>
          </a:ln>
        </p:spPr>
      </p:pic>
      <p:pic>
        <p:nvPicPr>
          <p:cNvPr id="31752" name="Picture 8" descr="C:\Users\Thu.Danii.Xurrianero\Desktop\CARPETAS\Fotos\Cámara de Daniel\ExcurSión AntequeeRa!!\CIMG0096.JPG"/>
          <p:cNvPicPr>
            <a:picLocks noChangeAspect="1" noChangeArrowheads="1"/>
          </p:cNvPicPr>
          <p:nvPr/>
        </p:nvPicPr>
        <p:blipFill>
          <a:blip r:embed="rId8"/>
          <a:srcRect/>
          <a:stretch>
            <a:fillRect/>
          </a:stretch>
        </p:blipFill>
        <p:spPr bwMode="auto">
          <a:xfrm>
            <a:off x="5429250" y="3143250"/>
            <a:ext cx="1857375" cy="1393825"/>
          </a:xfrm>
          <a:prstGeom prst="rect">
            <a:avLst/>
          </a:prstGeom>
          <a:noFill/>
          <a:ln w="9525">
            <a:noFill/>
            <a:miter lim="800000"/>
            <a:headEnd/>
            <a:tailEnd/>
          </a:ln>
        </p:spPr>
      </p:pic>
      <p:pic>
        <p:nvPicPr>
          <p:cNvPr id="31753" name="Picture 9" descr="C:\Users\Thu.Danii.Xurrianero\Desktop\CARPETAS\Fotos\Cámara de Daniel\ExcurSión AntequeeRa!!\CIMG0088.JPG"/>
          <p:cNvPicPr>
            <a:picLocks noChangeAspect="1" noChangeArrowheads="1"/>
          </p:cNvPicPr>
          <p:nvPr/>
        </p:nvPicPr>
        <p:blipFill>
          <a:blip r:embed="rId9"/>
          <a:srcRect/>
          <a:stretch>
            <a:fillRect/>
          </a:stretch>
        </p:blipFill>
        <p:spPr bwMode="auto">
          <a:xfrm>
            <a:off x="3429000" y="5143500"/>
            <a:ext cx="1809750" cy="1357313"/>
          </a:xfrm>
          <a:prstGeom prst="rect">
            <a:avLst/>
          </a:prstGeom>
          <a:noFill/>
          <a:ln w="9525">
            <a:noFill/>
            <a:miter lim="800000"/>
            <a:headEnd/>
            <a:tailEnd/>
          </a:ln>
        </p:spPr>
      </p:pic>
      <p:pic>
        <p:nvPicPr>
          <p:cNvPr id="31754" name="Picture 10" descr="C:\Users\Thu.Danii.Xurrianero\Desktop\CARPETAS\Fotos\Cámara de Daniel\ExcurSión AntequeeRa!!\CIMG0091.JPG"/>
          <p:cNvPicPr>
            <a:picLocks noChangeAspect="1" noChangeArrowheads="1"/>
          </p:cNvPicPr>
          <p:nvPr/>
        </p:nvPicPr>
        <p:blipFill>
          <a:blip r:embed="rId10"/>
          <a:srcRect/>
          <a:stretch>
            <a:fillRect/>
          </a:stretch>
        </p:blipFill>
        <p:spPr bwMode="auto">
          <a:xfrm>
            <a:off x="5643563" y="4786313"/>
            <a:ext cx="2298700" cy="1724025"/>
          </a:xfrm>
          <a:prstGeom prst="rect">
            <a:avLst/>
          </a:prstGeom>
          <a:noFill/>
          <a:ln w="9525">
            <a:noFill/>
            <a:miter lim="800000"/>
            <a:headEnd/>
            <a:tailEnd/>
          </a:ln>
        </p:spPr>
      </p:pic>
      <p:pic>
        <p:nvPicPr>
          <p:cNvPr id="31755" name="Picture 11" descr="C:\Users\Thu.Danii.Xurrianero\Desktop\CARPETAS\Fotos\Cámara de Daniel\ExcurSión AntequeeRa!!\CIMG0100.JPG"/>
          <p:cNvPicPr>
            <a:picLocks noChangeAspect="1" noChangeArrowheads="1"/>
          </p:cNvPicPr>
          <p:nvPr/>
        </p:nvPicPr>
        <p:blipFill>
          <a:blip r:embed="rId11"/>
          <a:srcRect/>
          <a:stretch>
            <a:fillRect/>
          </a:stretch>
        </p:blipFill>
        <p:spPr bwMode="auto">
          <a:xfrm>
            <a:off x="7358063" y="1357313"/>
            <a:ext cx="1531937" cy="228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Introducción</a:t>
            </a:r>
          </a:p>
        </p:txBody>
      </p:sp>
      <p:sp>
        <p:nvSpPr>
          <p:cNvPr id="3" name="2 Rectángulo"/>
          <p:cNvSpPr/>
          <p:nvPr/>
        </p:nvSpPr>
        <p:spPr>
          <a:xfrm>
            <a:off x="1143000" y="1357313"/>
            <a:ext cx="7786688" cy="2071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a:solidFill>
                  <a:schemeClr val="tx1"/>
                </a:solidFill>
                <a:latin typeface="Century Gothic" pitchFamily="34" charset="0"/>
              </a:rPr>
              <a:t>La reserva natural de la Laguna de Fuente de Piedra, es uno de los humedales más importantes de la provincia de Málaga. Tiene un origen endorreico, esto es, que el agua de la laguna proviene del suelo, y no del agua de lluvia como debería de ser. A diferencia de casi todas la lagunas, la de Fuente de Piedra es de agua salada, porque en su fondo hay unas rocas que desprenden este mineral disuelto.</a:t>
            </a:r>
          </a:p>
        </p:txBody>
      </p:sp>
      <p:pic>
        <p:nvPicPr>
          <p:cNvPr id="14339" name="3 Imagen" descr="CIMG0019.JPG"/>
          <p:cNvPicPr>
            <a:picLocks noChangeAspect="1"/>
          </p:cNvPicPr>
          <p:nvPr/>
        </p:nvPicPr>
        <p:blipFill>
          <a:blip r:embed="rId2"/>
          <a:srcRect/>
          <a:stretch>
            <a:fillRect/>
          </a:stretch>
        </p:blipFill>
        <p:spPr bwMode="auto">
          <a:xfrm>
            <a:off x="2928938" y="3357563"/>
            <a:ext cx="40005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Fauna</a:t>
            </a:r>
          </a:p>
        </p:txBody>
      </p:sp>
      <p:sp>
        <p:nvSpPr>
          <p:cNvPr id="3" name="2 Rectángulo"/>
          <p:cNvSpPr/>
          <p:nvPr/>
        </p:nvSpPr>
        <p:spPr>
          <a:xfrm>
            <a:off x="1143000" y="1357313"/>
            <a:ext cx="7786688" cy="34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a:solidFill>
                  <a:schemeClr val="tx1"/>
                </a:solidFill>
                <a:latin typeface="Century Gothic" pitchFamily="34" charset="0"/>
              </a:rPr>
              <a:t>En la laguna predominan las aves.</a:t>
            </a:r>
          </a:p>
          <a:p>
            <a:pPr algn="just">
              <a:defRPr/>
            </a:pPr>
            <a:endParaRPr lang="es-ES">
              <a:solidFill>
                <a:schemeClr val="tx1"/>
              </a:solidFill>
              <a:latin typeface="Century Gothic" pitchFamily="34" charset="0"/>
            </a:endParaRPr>
          </a:p>
          <a:p>
            <a:pPr algn="just">
              <a:defRPr/>
            </a:pPr>
            <a:r>
              <a:rPr lang="es-ES">
                <a:solidFill>
                  <a:schemeClr val="tx1"/>
                </a:solidFill>
                <a:latin typeface="Century Gothic" pitchFamily="34" charset="0"/>
              </a:rPr>
              <a:t>Los animales de la zona se pueden diferenciar siguiendo las siguientes formas de identificación: </a:t>
            </a:r>
          </a:p>
          <a:p>
            <a:pPr algn="just">
              <a:defRPr/>
            </a:pPr>
            <a:endParaRPr lang="es-ES">
              <a:solidFill>
                <a:schemeClr val="tx2"/>
              </a:solidFill>
              <a:latin typeface="Century Gothic" pitchFamily="34" charset="0"/>
            </a:endParaRPr>
          </a:p>
          <a:p>
            <a:pPr algn="just">
              <a:buFont typeface="Wingdings" pitchFamily="2" charset="2"/>
              <a:buChar char="v"/>
              <a:defRPr/>
            </a:pPr>
            <a:r>
              <a:rPr lang="es-ES">
                <a:solidFill>
                  <a:schemeClr val="tx2"/>
                </a:solidFill>
                <a:latin typeface="Century Gothic" pitchFamily="34" charset="0"/>
              </a:rPr>
              <a:t> </a:t>
            </a:r>
            <a:r>
              <a:rPr lang="es-ES">
                <a:solidFill>
                  <a:schemeClr val="tx1"/>
                </a:solidFill>
                <a:latin typeface="Century Gothic" pitchFamily="34" charset="0"/>
              </a:rPr>
              <a:t>Altura</a:t>
            </a:r>
          </a:p>
          <a:p>
            <a:pPr algn="just">
              <a:buFont typeface="Wingdings" pitchFamily="2" charset="2"/>
              <a:buChar char="v"/>
              <a:defRPr/>
            </a:pPr>
            <a:r>
              <a:rPr lang="es-ES">
                <a:solidFill>
                  <a:schemeClr val="tx2"/>
                </a:solidFill>
                <a:latin typeface="Century Gothic" pitchFamily="34" charset="0"/>
              </a:rPr>
              <a:t> </a:t>
            </a:r>
            <a:r>
              <a:rPr lang="es-ES">
                <a:solidFill>
                  <a:schemeClr val="tx1"/>
                </a:solidFill>
                <a:latin typeface="Century Gothic" pitchFamily="34" charset="0"/>
              </a:rPr>
              <a:t>Pico</a:t>
            </a:r>
          </a:p>
          <a:p>
            <a:pPr algn="just">
              <a:buFont typeface="Wingdings" pitchFamily="2" charset="2"/>
              <a:buChar char="v"/>
              <a:defRPr/>
            </a:pPr>
            <a:r>
              <a:rPr lang="es-ES">
                <a:solidFill>
                  <a:schemeClr val="tx2"/>
                </a:solidFill>
                <a:latin typeface="Century Gothic" pitchFamily="34" charset="0"/>
              </a:rPr>
              <a:t> </a:t>
            </a:r>
            <a:r>
              <a:rPr lang="es-ES">
                <a:solidFill>
                  <a:schemeClr val="tx1"/>
                </a:solidFill>
                <a:latin typeface="Century Gothic" pitchFamily="34" charset="0"/>
              </a:rPr>
              <a:t>Color</a:t>
            </a:r>
          </a:p>
          <a:p>
            <a:pPr algn="just">
              <a:buFont typeface="Wingdings" pitchFamily="2" charset="2"/>
              <a:buChar char="v"/>
              <a:defRPr/>
            </a:pPr>
            <a:r>
              <a:rPr lang="es-ES">
                <a:solidFill>
                  <a:schemeClr val="tx2"/>
                </a:solidFill>
                <a:latin typeface="Century Gothic" pitchFamily="34" charset="0"/>
              </a:rPr>
              <a:t> </a:t>
            </a:r>
            <a:r>
              <a:rPr lang="es-ES">
                <a:solidFill>
                  <a:schemeClr val="tx1"/>
                </a:solidFill>
                <a:latin typeface="Century Gothic" pitchFamily="34" charset="0"/>
              </a:rPr>
              <a:t>Patas</a:t>
            </a:r>
          </a:p>
          <a:p>
            <a:pPr algn="just">
              <a:buFont typeface="Wingdings" pitchFamily="2" charset="2"/>
              <a:buChar char="v"/>
              <a:defRPr/>
            </a:pPr>
            <a:r>
              <a:rPr lang="es-ES">
                <a:solidFill>
                  <a:schemeClr val="tx2"/>
                </a:solidFill>
                <a:latin typeface="Century Gothic" pitchFamily="34" charset="0"/>
              </a:rPr>
              <a:t> </a:t>
            </a:r>
            <a:r>
              <a:rPr lang="es-ES">
                <a:solidFill>
                  <a:schemeClr val="tx1"/>
                </a:solidFill>
                <a:latin typeface="Century Gothic" pitchFamily="34" charset="0"/>
              </a:rPr>
              <a:t>Forma de vuelo</a:t>
            </a:r>
          </a:p>
          <a:p>
            <a:pPr algn="just">
              <a:buFont typeface="Wingdings" pitchFamily="2" charset="2"/>
              <a:buChar char="v"/>
              <a:defRPr/>
            </a:pPr>
            <a:r>
              <a:rPr lang="es-ES">
                <a:solidFill>
                  <a:schemeClr val="tx2"/>
                </a:solidFill>
                <a:latin typeface="Century Gothic" pitchFamily="34" charset="0"/>
              </a:rPr>
              <a:t> </a:t>
            </a:r>
            <a:r>
              <a:rPr lang="es-ES">
                <a:solidFill>
                  <a:schemeClr val="tx1"/>
                </a:solidFill>
                <a:latin typeface="Century Gothic" pitchFamily="34" charset="0"/>
              </a:rPr>
              <a:t>Alas </a:t>
            </a:r>
          </a:p>
          <a:p>
            <a:pPr algn="just">
              <a:buFont typeface="Wingdings" pitchFamily="2" charset="2"/>
              <a:buChar char="v"/>
              <a:defRPr/>
            </a:pPr>
            <a:r>
              <a:rPr lang="es-ES">
                <a:solidFill>
                  <a:schemeClr val="tx2"/>
                </a:solidFill>
                <a:latin typeface="Century Gothic" pitchFamily="34" charset="0"/>
              </a:rPr>
              <a:t> </a:t>
            </a:r>
            <a:r>
              <a:rPr lang="es-ES">
                <a:solidFill>
                  <a:schemeClr val="tx1"/>
                </a:solidFill>
                <a:latin typeface="Century Gothic" pitchFamily="34" charset="0"/>
              </a:rPr>
              <a:t>Cola</a:t>
            </a:r>
            <a:endParaRPr lang="es-ES">
              <a:solidFill>
                <a:schemeClr val="tx2"/>
              </a:solidFill>
              <a:latin typeface="Century Gothic" pitchFamily="34" charset="0"/>
            </a:endParaRPr>
          </a:p>
        </p:txBody>
      </p:sp>
      <p:pic>
        <p:nvPicPr>
          <p:cNvPr id="15363" name="3 Imagen" descr="CIMG0023.JPG"/>
          <p:cNvPicPr>
            <a:picLocks noChangeAspect="1"/>
          </p:cNvPicPr>
          <p:nvPr/>
        </p:nvPicPr>
        <p:blipFill>
          <a:blip r:embed="rId2"/>
          <a:srcRect/>
          <a:stretch>
            <a:fillRect/>
          </a:stretch>
        </p:blipFill>
        <p:spPr bwMode="auto">
          <a:xfrm>
            <a:off x="4286250" y="2786063"/>
            <a:ext cx="4143375" cy="310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Fauna</a:t>
            </a:r>
          </a:p>
        </p:txBody>
      </p:sp>
      <p:sp>
        <p:nvSpPr>
          <p:cNvPr id="3" name="2 Rectángulo"/>
          <p:cNvSpPr/>
          <p:nvPr/>
        </p:nvSpPr>
        <p:spPr>
          <a:xfrm>
            <a:off x="1143000" y="1214438"/>
            <a:ext cx="7786688" cy="3000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u="sng" dirty="0">
                <a:solidFill>
                  <a:schemeClr val="tx2"/>
                </a:solidFill>
                <a:latin typeface="Century Gothic" pitchFamily="34" charset="0"/>
              </a:rPr>
              <a:t>Flamencos rosas</a:t>
            </a:r>
            <a:r>
              <a:rPr lang="es-ES" dirty="0">
                <a:solidFill>
                  <a:schemeClr val="tx2"/>
                </a:solidFill>
                <a:latin typeface="Century Gothic" pitchFamily="34" charset="0"/>
              </a:rPr>
              <a:t>: </a:t>
            </a:r>
            <a:endParaRPr lang="es-ES" dirty="0">
              <a:solidFill>
                <a:schemeClr val="tx1"/>
              </a:solidFill>
              <a:latin typeface="Century Gothic" pitchFamily="34" charset="0"/>
            </a:endParaRPr>
          </a:p>
          <a:p>
            <a:pPr algn="just" fontAlgn="auto">
              <a:spcBef>
                <a:spcPts val="0"/>
              </a:spcBef>
              <a:spcAft>
                <a:spcPts val="0"/>
              </a:spcAft>
              <a:defRPr/>
            </a:pPr>
            <a:r>
              <a:rPr lang="es-ES" dirty="0">
                <a:solidFill>
                  <a:schemeClr val="tx1"/>
                </a:solidFill>
                <a:latin typeface="Century Gothic" pitchFamily="34" charset="0"/>
              </a:rPr>
              <a:t>Se llaman flamencos porque al andar hacen como un taconeo, y son rosas porque comen una especie de gamba que al digerirla suelta ese pigmento. La media de vida de estos animales es de 60 años. Por la noche emigran al Parque Nacional de </a:t>
            </a:r>
            <a:r>
              <a:rPr lang="es-ES" dirty="0" err="1">
                <a:solidFill>
                  <a:schemeClr val="tx1"/>
                </a:solidFill>
                <a:latin typeface="Century Gothic" pitchFamily="34" charset="0"/>
              </a:rPr>
              <a:t>Doñana</a:t>
            </a:r>
            <a:r>
              <a:rPr lang="es-ES" dirty="0">
                <a:solidFill>
                  <a:schemeClr val="tx1"/>
                </a:solidFill>
                <a:latin typeface="Century Gothic" pitchFamily="34" charset="0"/>
              </a:rPr>
              <a:t> para comer, y por el día vuelven a la laguna. Solo ponen un huevo al año por pareja y hacen los nidos en forma de cono hacia arriba para aislar los huevos de las crecidas de la laguna y de los depredadores.</a:t>
            </a:r>
            <a:endParaRPr lang="es-ES" dirty="0">
              <a:solidFill>
                <a:schemeClr val="tx2"/>
              </a:solidFill>
              <a:latin typeface="Century Gothic" pitchFamily="34" charset="0"/>
            </a:endParaRPr>
          </a:p>
        </p:txBody>
      </p:sp>
      <p:pic>
        <p:nvPicPr>
          <p:cNvPr id="16387" name="3 Imagen" descr="CIMG0014.JPG"/>
          <p:cNvPicPr>
            <a:picLocks noChangeAspect="1"/>
          </p:cNvPicPr>
          <p:nvPr/>
        </p:nvPicPr>
        <p:blipFill>
          <a:blip r:embed="rId2"/>
          <a:srcRect/>
          <a:stretch>
            <a:fillRect/>
          </a:stretch>
        </p:blipFill>
        <p:spPr bwMode="auto">
          <a:xfrm>
            <a:off x="5286375" y="4071938"/>
            <a:ext cx="3214688" cy="2411412"/>
          </a:xfrm>
          <a:prstGeom prst="rect">
            <a:avLst/>
          </a:prstGeom>
          <a:noFill/>
          <a:ln w="9525">
            <a:noFill/>
            <a:miter lim="800000"/>
            <a:headEnd/>
            <a:tailEnd/>
          </a:ln>
        </p:spPr>
      </p:pic>
      <p:pic>
        <p:nvPicPr>
          <p:cNvPr id="16388" name="4 Imagen" descr="CIMG0008.JPG"/>
          <p:cNvPicPr>
            <a:picLocks noChangeAspect="1"/>
          </p:cNvPicPr>
          <p:nvPr/>
        </p:nvPicPr>
        <p:blipFill>
          <a:blip r:embed="rId3"/>
          <a:srcRect/>
          <a:stretch>
            <a:fillRect/>
          </a:stretch>
        </p:blipFill>
        <p:spPr bwMode="auto">
          <a:xfrm>
            <a:off x="1571625" y="4071938"/>
            <a:ext cx="32385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Fauna</a:t>
            </a:r>
          </a:p>
        </p:txBody>
      </p:sp>
      <p:sp>
        <p:nvSpPr>
          <p:cNvPr id="3" name="2 Rectángulo"/>
          <p:cNvSpPr/>
          <p:nvPr/>
        </p:nvSpPr>
        <p:spPr>
          <a:xfrm>
            <a:off x="1143000" y="1214438"/>
            <a:ext cx="7786688" cy="5000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buFont typeface="Wingdings" pitchFamily="2" charset="2"/>
              <a:buChar char="v"/>
              <a:defRPr/>
            </a:pPr>
            <a:r>
              <a:rPr lang="es-ES">
                <a:solidFill>
                  <a:schemeClr val="tx2"/>
                </a:solidFill>
                <a:latin typeface="Century Gothic" pitchFamily="34" charset="0"/>
              </a:rPr>
              <a:t> </a:t>
            </a:r>
            <a:r>
              <a:rPr lang="es-ES" u="sng">
                <a:solidFill>
                  <a:schemeClr val="tx2"/>
                </a:solidFill>
                <a:latin typeface="Century Gothic" pitchFamily="34" charset="0"/>
              </a:rPr>
              <a:t>Vencejos</a:t>
            </a:r>
            <a:r>
              <a:rPr lang="es-ES">
                <a:solidFill>
                  <a:schemeClr val="tx2"/>
                </a:solidFill>
                <a:latin typeface="Century Gothic" pitchFamily="34" charset="0"/>
              </a:rPr>
              <a:t>: </a:t>
            </a:r>
            <a:r>
              <a:rPr lang="es-ES">
                <a:solidFill>
                  <a:schemeClr val="tx1"/>
                </a:solidFill>
                <a:latin typeface="Century Gothic" pitchFamily="34" charset="0"/>
              </a:rPr>
              <a:t>Son negros y se parecen muchísimo a las golondrinas pero, gracias a las formas de identificación, lo podemos distinguir por sus alas en forma de boomerang y su cola abierta.</a:t>
            </a:r>
          </a:p>
          <a:p>
            <a:pPr algn="just">
              <a:buFont typeface="Wingdings" pitchFamily="2" charset="2"/>
              <a:buChar char="v"/>
              <a:defRPr/>
            </a:pPr>
            <a:r>
              <a:rPr lang="es-ES">
                <a:solidFill>
                  <a:schemeClr val="tx2"/>
                </a:solidFill>
                <a:latin typeface="Century Gothic" pitchFamily="34" charset="0"/>
              </a:rPr>
              <a:t> </a:t>
            </a:r>
            <a:r>
              <a:rPr lang="es-ES" u="sng">
                <a:solidFill>
                  <a:schemeClr val="tx2"/>
                </a:solidFill>
                <a:latin typeface="Century Gothic" pitchFamily="34" charset="0"/>
              </a:rPr>
              <a:t>Golondrinas</a:t>
            </a:r>
            <a:r>
              <a:rPr lang="es-ES">
                <a:solidFill>
                  <a:schemeClr val="tx2"/>
                </a:solidFill>
                <a:latin typeface="Century Gothic" pitchFamily="34" charset="0"/>
              </a:rPr>
              <a:t>: </a:t>
            </a:r>
            <a:r>
              <a:rPr lang="es-ES">
                <a:solidFill>
                  <a:schemeClr val="tx1"/>
                </a:solidFill>
                <a:latin typeface="Century Gothic" pitchFamily="34" charset="0"/>
              </a:rPr>
              <a:t>Tienen el lomo negro y el pecho blanco. Tienen las alas rectas.</a:t>
            </a:r>
          </a:p>
          <a:p>
            <a:pPr algn="just">
              <a:buFont typeface="Wingdings" pitchFamily="2" charset="2"/>
              <a:buChar char="v"/>
              <a:defRPr/>
            </a:pPr>
            <a:r>
              <a:rPr lang="es-ES" u="sng">
                <a:solidFill>
                  <a:schemeClr val="tx2"/>
                </a:solidFill>
                <a:latin typeface="Century Gothic" pitchFamily="34" charset="0"/>
              </a:rPr>
              <a:t> Cigüeñuelas</a:t>
            </a:r>
            <a:r>
              <a:rPr lang="es-ES">
                <a:solidFill>
                  <a:schemeClr val="tx2"/>
                </a:solidFill>
                <a:latin typeface="Century Gothic" pitchFamily="34" charset="0"/>
              </a:rPr>
              <a:t>: </a:t>
            </a:r>
            <a:r>
              <a:rPr lang="es-ES">
                <a:solidFill>
                  <a:schemeClr val="tx1"/>
                </a:solidFill>
                <a:latin typeface="Century Gothic" pitchFamily="34" charset="0"/>
              </a:rPr>
              <a:t>Se llaman así porque parecen cigüeñas pero de menor tamaño y negras.</a:t>
            </a:r>
          </a:p>
          <a:p>
            <a:pPr algn="just">
              <a:buFont typeface="Wingdings" pitchFamily="2" charset="2"/>
              <a:buChar char="v"/>
              <a:defRPr/>
            </a:pPr>
            <a:r>
              <a:rPr lang="es-ES" u="sng">
                <a:solidFill>
                  <a:schemeClr val="tx2"/>
                </a:solidFill>
                <a:latin typeface="Century Gothic" pitchFamily="34" charset="0"/>
              </a:rPr>
              <a:t> Pagazas</a:t>
            </a:r>
            <a:r>
              <a:rPr lang="es-ES">
                <a:solidFill>
                  <a:schemeClr val="tx2"/>
                </a:solidFill>
                <a:latin typeface="Century Gothic" pitchFamily="34" charset="0"/>
              </a:rPr>
              <a:t>: </a:t>
            </a:r>
            <a:r>
              <a:rPr lang="es-ES">
                <a:solidFill>
                  <a:schemeClr val="tx1"/>
                </a:solidFill>
                <a:latin typeface="Century Gothic" pitchFamily="34" charset="0"/>
              </a:rPr>
              <a:t>Son blancas. Se parecen a las gaviotas, salvo que con el pico negro.</a:t>
            </a:r>
          </a:p>
          <a:p>
            <a:pPr algn="just">
              <a:buFont typeface="Wingdings" pitchFamily="2" charset="2"/>
              <a:buChar char="v"/>
              <a:defRPr/>
            </a:pPr>
            <a:r>
              <a:rPr lang="es-ES" u="sng">
                <a:solidFill>
                  <a:schemeClr val="tx2"/>
                </a:solidFill>
                <a:latin typeface="Century Gothic" pitchFamily="34" charset="0"/>
              </a:rPr>
              <a:t> Gallinetas</a:t>
            </a:r>
            <a:r>
              <a:rPr lang="es-ES">
                <a:solidFill>
                  <a:schemeClr val="tx2"/>
                </a:solidFill>
                <a:latin typeface="Century Gothic" pitchFamily="34" charset="0"/>
              </a:rPr>
              <a:t>: </a:t>
            </a:r>
            <a:r>
              <a:rPr lang="es-ES">
                <a:solidFill>
                  <a:schemeClr val="tx1"/>
                </a:solidFill>
                <a:latin typeface="Century Gothic" pitchFamily="34" charset="0"/>
              </a:rPr>
              <a:t>Se llaman así porque parecen una gallina, pero son negras.</a:t>
            </a:r>
          </a:p>
          <a:p>
            <a:pPr algn="just">
              <a:buFont typeface="Wingdings" pitchFamily="2" charset="2"/>
              <a:buChar char="v"/>
              <a:defRPr/>
            </a:pPr>
            <a:r>
              <a:rPr lang="es-ES" u="sng">
                <a:solidFill>
                  <a:schemeClr val="tx2"/>
                </a:solidFill>
                <a:latin typeface="Century Gothic" pitchFamily="34" charset="0"/>
              </a:rPr>
              <a:t> Fochas</a:t>
            </a:r>
            <a:r>
              <a:rPr lang="es-ES">
                <a:solidFill>
                  <a:schemeClr val="tx2"/>
                </a:solidFill>
                <a:latin typeface="Century Gothic" pitchFamily="34" charset="0"/>
              </a:rPr>
              <a:t>: </a:t>
            </a:r>
            <a:r>
              <a:rPr lang="es-ES">
                <a:solidFill>
                  <a:schemeClr val="tx1"/>
                </a:solidFill>
                <a:latin typeface="Century Gothic" pitchFamily="34" charset="0"/>
              </a:rPr>
              <a:t>Son patos negros, con la frente y el pico blanco, y los ojos rojos.</a:t>
            </a:r>
          </a:p>
          <a:p>
            <a:pPr algn="just">
              <a:buFont typeface="Wingdings" pitchFamily="2" charset="2"/>
              <a:buChar char="v"/>
              <a:defRPr/>
            </a:pPr>
            <a:r>
              <a:rPr lang="es-ES" u="sng">
                <a:solidFill>
                  <a:schemeClr val="tx2"/>
                </a:solidFill>
                <a:latin typeface="Century Gothic" pitchFamily="34" charset="0"/>
              </a:rPr>
              <a:t> Porrones europeos</a:t>
            </a:r>
            <a:r>
              <a:rPr lang="es-ES">
                <a:solidFill>
                  <a:schemeClr val="tx2"/>
                </a:solidFill>
                <a:latin typeface="Century Gothic" pitchFamily="34" charset="0"/>
              </a:rPr>
              <a:t>:</a:t>
            </a:r>
            <a:r>
              <a:rPr lang="es-ES">
                <a:solidFill>
                  <a:schemeClr val="tx1"/>
                </a:solidFill>
                <a:latin typeface="Century Gothic" pitchFamily="34" charset="0"/>
              </a:rPr>
              <a:t> Son pájaros con el pico alargado y fino, la cabeza roja y las alas negras.</a:t>
            </a:r>
            <a:endParaRPr lang="es-ES" u="sng">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Fauna</a:t>
            </a:r>
          </a:p>
        </p:txBody>
      </p:sp>
      <p:sp>
        <p:nvSpPr>
          <p:cNvPr id="3" name="2 Rectángulo"/>
          <p:cNvSpPr/>
          <p:nvPr/>
        </p:nvSpPr>
        <p:spPr>
          <a:xfrm>
            <a:off x="1143000" y="1214438"/>
            <a:ext cx="7786688" cy="5000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u="sng" dirty="0">
                <a:solidFill>
                  <a:schemeClr val="tx2"/>
                </a:solidFill>
                <a:latin typeface="Century Gothic" pitchFamily="34" charset="0"/>
              </a:rPr>
              <a:t>Calamón</a:t>
            </a:r>
            <a:r>
              <a:rPr lang="es-ES" dirty="0">
                <a:solidFill>
                  <a:schemeClr val="tx2"/>
                </a:solidFill>
                <a:latin typeface="Century Gothic" pitchFamily="34" charset="0"/>
              </a:rPr>
              <a:t>: </a:t>
            </a:r>
            <a:r>
              <a:rPr lang="es-ES" dirty="0">
                <a:solidFill>
                  <a:schemeClr val="tx1"/>
                </a:solidFill>
                <a:latin typeface="Century Gothic" pitchFamily="34" charset="0"/>
              </a:rPr>
              <a:t>Es azul, con el pico chato y naranja. Se alimenta de las raíces de las eneas.</a:t>
            </a:r>
          </a:p>
          <a:p>
            <a:pPr algn="just" fontAlgn="auto">
              <a:spcBef>
                <a:spcPts val="0"/>
              </a:spcBef>
              <a:spcAft>
                <a:spcPts val="0"/>
              </a:spcAft>
              <a:buFont typeface="Wingdings" pitchFamily="2" charset="2"/>
              <a:buChar char="v"/>
              <a:defRPr/>
            </a:pPr>
            <a:r>
              <a:rPr lang="es-ES" dirty="0">
                <a:solidFill>
                  <a:schemeClr val="tx2"/>
                </a:solidFill>
                <a:latin typeface="Century Gothic" pitchFamily="34" charset="0"/>
              </a:rPr>
              <a:t> </a:t>
            </a:r>
            <a:r>
              <a:rPr lang="es-ES" u="sng" dirty="0">
                <a:solidFill>
                  <a:schemeClr val="tx2"/>
                </a:solidFill>
                <a:latin typeface="Century Gothic" pitchFamily="34" charset="0"/>
              </a:rPr>
              <a:t>Zampullín</a:t>
            </a:r>
            <a:r>
              <a:rPr lang="es-ES" dirty="0">
                <a:solidFill>
                  <a:schemeClr val="tx2"/>
                </a:solidFill>
                <a:latin typeface="Century Gothic" pitchFamily="34" charset="0"/>
              </a:rPr>
              <a:t>: </a:t>
            </a:r>
            <a:r>
              <a:rPr lang="es-ES" dirty="0">
                <a:solidFill>
                  <a:schemeClr val="tx1"/>
                </a:solidFill>
                <a:latin typeface="Century Gothic" pitchFamily="34" charset="0"/>
              </a:rPr>
              <a:t>Negro, con el cuello marrón, la cola blanca y el pico amarillo. Se zambulle mucho en la laguna.</a:t>
            </a:r>
          </a:p>
          <a:p>
            <a:pPr algn="just" fontAlgn="auto">
              <a:spcBef>
                <a:spcPts val="0"/>
              </a:spcBef>
              <a:spcAft>
                <a:spcPts val="0"/>
              </a:spcAft>
              <a:buFont typeface="Wingdings" pitchFamily="2" charset="2"/>
              <a:buChar char="v"/>
              <a:defRPr/>
            </a:pPr>
            <a:r>
              <a:rPr lang="es-ES" u="sng" dirty="0">
                <a:solidFill>
                  <a:schemeClr val="tx2"/>
                </a:solidFill>
                <a:latin typeface="Century Gothic" pitchFamily="34" charset="0"/>
              </a:rPr>
              <a:t> Avefría</a:t>
            </a:r>
            <a:r>
              <a:rPr lang="es-ES" dirty="0">
                <a:solidFill>
                  <a:schemeClr val="tx2"/>
                </a:solidFill>
                <a:latin typeface="Century Gothic" pitchFamily="34" charset="0"/>
              </a:rPr>
              <a:t>: </a:t>
            </a:r>
            <a:r>
              <a:rPr lang="es-ES" dirty="0">
                <a:solidFill>
                  <a:schemeClr val="tx1"/>
                </a:solidFill>
                <a:latin typeface="Century Gothic" pitchFamily="34" charset="0"/>
              </a:rPr>
              <a:t>Blanco y negro. Se caracteriza por llevar un cuerno en la cabeza.</a:t>
            </a:r>
          </a:p>
          <a:p>
            <a:pPr algn="just" fontAlgn="auto">
              <a:spcBef>
                <a:spcPts val="0"/>
              </a:spcBef>
              <a:spcAft>
                <a:spcPts val="0"/>
              </a:spcAft>
              <a:buFont typeface="Wingdings" pitchFamily="2" charset="2"/>
              <a:buChar char="v"/>
              <a:defRPr/>
            </a:pPr>
            <a:r>
              <a:rPr lang="es-ES" u="sng" dirty="0">
                <a:solidFill>
                  <a:schemeClr val="tx2"/>
                </a:solidFill>
                <a:latin typeface="Century Gothic" pitchFamily="34" charset="0"/>
              </a:rPr>
              <a:t> Agachadiza</a:t>
            </a:r>
            <a:r>
              <a:rPr lang="es-ES" dirty="0">
                <a:solidFill>
                  <a:schemeClr val="tx2"/>
                </a:solidFill>
                <a:latin typeface="Century Gothic" pitchFamily="34" charset="0"/>
              </a:rPr>
              <a:t>: </a:t>
            </a:r>
            <a:r>
              <a:rPr lang="es-ES" dirty="0">
                <a:solidFill>
                  <a:schemeClr val="tx1"/>
                </a:solidFill>
                <a:latin typeface="Century Gothic" pitchFamily="34" charset="0"/>
              </a:rPr>
              <a:t>Es de color blanco, con un toque dorado, y el lomo marrón.</a:t>
            </a:r>
          </a:p>
          <a:p>
            <a:pPr algn="just" fontAlgn="auto">
              <a:spcBef>
                <a:spcPts val="0"/>
              </a:spcBef>
              <a:spcAft>
                <a:spcPts val="0"/>
              </a:spcAft>
              <a:buFont typeface="Wingdings" pitchFamily="2" charset="2"/>
              <a:buChar char="v"/>
              <a:defRPr/>
            </a:pPr>
            <a:r>
              <a:rPr lang="es-ES" u="sng" dirty="0">
                <a:solidFill>
                  <a:schemeClr val="tx2"/>
                </a:solidFill>
                <a:latin typeface="Century Gothic" pitchFamily="34" charset="0"/>
              </a:rPr>
              <a:t> Chorlito</a:t>
            </a:r>
            <a:r>
              <a:rPr lang="es-ES" dirty="0">
                <a:solidFill>
                  <a:schemeClr val="tx2"/>
                </a:solidFill>
                <a:latin typeface="Century Gothic" pitchFamily="34" charset="0"/>
              </a:rPr>
              <a:t>: </a:t>
            </a:r>
            <a:r>
              <a:rPr lang="es-ES" dirty="0">
                <a:solidFill>
                  <a:schemeClr val="tx1"/>
                </a:solidFill>
                <a:latin typeface="Century Gothic" pitchFamily="34" charset="0"/>
              </a:rPr>
              <a:t>Tiene el cuerpo blanco y negro. Se caracteriza por llevar motitas doradas en el dorso.</a:t>
            </a:r>
          </a:p>
          <a:p>
            <a:pPr algn="just" fontAlgn="auto">
              <a:spcBef>
                <a:spcPts val="0"/>
              </a:spcBef>
              <a:spcAft>
                <a:spcPts val="0"/>
              </a:spcAft>
              <a:buFont typeface="Wingdings" pitchFamily="2" charset="2"/>
              <a:buChar char="v"/>
              <a:defRPr/>
            </a:pPr>
            <a:r>
              <a:rPr lang="es-ES" u="sng" dirty="0">
                <a:solidFill>
                  <a:schemeClr val="tx2"/>
                </a:solidFill>
                <a:latin typeface="Century Gothic" pitchFamily="34" charset="0"/>
              </a:rPr>
              <a:t> Ánade friso</a:t>
            </a:r>
            <a:r>
              <a:rPr lang="es-ES" dirty="0">
                <a:solidFill>
                  <a:schemeClr val="tx2"/>
                </a:solidFill>
                <a:latin typeface="Century Gothic" pitchFamily="34" charset="0"/>
              </a:rPr>
              <a:t>: </a:t>
            </a:r>
            <a:r>
              <a:rPr lang="es-ES" dirty="0">
                <a:solidFill>
                  <a:schemeClr val="tx1"/>
                </a:solidFill>
                <a:latin typeface="Century Gothic" pitchFamily="34" charset="0"/>
              </a:rPr>
              <a:t>Son blancos con puntitos dorados en la cola.</a:t>
            </a:r>
          </a:p>
          <a:p>
            <a:pPr algn="just" fontAlgn="auto">
              <a:spcBef>
                <a:spcPts val="0"/>
              </a:spcBef>
              <a:spcAft>
                <a:spcPts val="0"/>
              </a:spcAft>
              <a:buFont typeface="Wingdings" pitchFamily="2" charset="2"/>
              <a:buChar char="v"/>
              <a:defRPr/>
            </a:pPr>
            <a:r>
              <a:rPr lang="es-ES" u="sng" dirty="0">
                <a:solidFill>
                  <a:schemeClr val="tx2"/>
                </a:solidFill>
                <a:latin typeface="Century Gothic" pitchFamily="34" charset="0"/>
              </a:rPr>
              <a:t> Garcilla</a:t>
            </a:r>
            <a:r>
              <a:rPr lang="es-ES" dirty="0">
                <a:solidFill>
                  <a:schemeClr val="tx2"/>
                </a:solidFill>
                <a:latin typeface="Century Gothic" pitchFamily="34" charset="0"/>
              </a:rPr>
              <a:t>:</a:t>
            </a:r>
            <a:r>
              <a:rPr lang="es-ES" dirty="0">
                <a:solidFill>
                  <a:schemeClr val="tx1"/>
                </a:solidFill>
                <a:latin typeface="Century Gothic" pitchFamily="34" charset="0"/>
              </a:rPr>
              <a:t> Blanca con el pico naranja y las alas marroncito claro.</a:t>
            </a:r>
            <a:endParaRPr lang="es-ES" u="sng" dirty="0">
              <a:solidFill>
                <a:schemeClr val="tx2"/>
              </a:solidFill>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Fauna</a:t>
            </a:r>
          </a:p>
        </p:txBody>
      </p:sp>
      <p:sp>
        <p:nvSpPr>
          <p:cNvPr id="3" name="2 Rectángulo"/>
          <p:cNvSpPr/>
          <p:nvPr/>
        </p:nvSpPr>
        <p:spPr>
          <a:xfrm>
            <a:off x="1143000" y="1214438"/>
            <a:ext cx="7786688" cy="2357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a:solidFill>
                  <a:schemeClr val="tx1"/>
                </a:solidFill>
                <a:latin typeface="Century Gothic" pitchFamily="34" charset="0"/>
              </a:rPr>
              <a:t>También se pueden identificar a las aves gracias a la </a:t>
            </a:r>
            <a:r>
              <a:rPr lang="es-ES" b="1">
                <a:solidFill>
                  <a:schemeClr val="tx1"/>
                </a:solidFill>
                <a:latin typeface="Century Gothic" pitchFamily="34" charset="0"/>
              </a:rPr>
              <a:t>egagrópilas.</a:t>
            </a:r>
          </a:p>
          <a:p>
            <a:pPr algn="ctr"/>
            <a:endParaRPr lang="es-ES">
              <a:solidFill>
                <a:schemeClr val="tx1"/>
              </a:solidFill>
              <a:latin typeface="Century Gothic" pitchFamily="34" charset="0"/>
            </a:endParaRPr>
          </a:p>
          <a:p>
            <a:pPr algn="ctr"/>
            <a:r>
              <a:rPr lang="es-ES">
                <a:solidFill>
                  <a:schemeClr val="tx1"/>
                </a:solidFill>
                <a:latin typeface="Century Gothic" pitchFamily="34" charset="0"/>
              </a:rPr>
              <a:t>Las </a:t>
            </a:r>
            <a:r>
              <a:rPr lang="es-ES" u="sng">
                <a:solidFill>
                  <a:schemeClr val="tx1"/>
                </a:solidFill>
                <a:latin typeface="Century Gothic" pitchFamily="34" charset="0"/>
              </a:rPr>
              <a:t>egagrópilas</a:t>
            </a:r>
            <a:r>
              <a:rPr lang="es-ES">
                <a:solidFill>
                  <a:schemeClr val="tx1"/>
                </a:solidFill>
                <a:latin typeface="Century Gothic" pitchFamily="34" charset="0"/>
              </a:rPr>
              <a:t> son unas bolitas de restos de la comida (huesos, pellejos, etc…) que se comen los pájaros y luego las sueltan. Gracias a eso podemos saber que pájaros hay y, analizando los restos, saber que otros animalitos e insectos hay.</a:t>
            </a:r>
          </a:p>
        </p:txBody>
      </p:sp>
      <p:pic>
        <p:nvPicPr>
          <p:cNvPr id="19459" name="Picture 3" descr="C:\Users\Thu.Danii.Xurrianero\Desktop\CARPETAS\Fotos\Cámara de Daniel\ExcurSión AntequeeRa!!\CIMG0018.JPG"/>
          <p:cNvPicPr>
            <a:picLocks noChangeAspect="1" noChangeArrowheads="1"/>
          </p:cNvPicPr>
          <p:nvPr/>
        </p:nvPicPr>
        <p:blipFill>
          <a:blip r:embed="rId2"/>
          <a:srcRect/>
          <a:stretch>
            <a:fillRect/>
          </a:stretch>
        </p:blipFill>
        <p:spPr bwMode="auto">
          <a:xfrm>
            <a:off x="2714625" y="3286125"/>
            <a:ext cx="4286250"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Fauna-Fotografías</a:t>
            </a:r>
          </a:p>
        </p:txBody>
      </p:sp>
      <p:pic>
        <p:nvPicPr>
          <p:cNvPr id="20482" name="Picture 2" descr="C:\Users\Thu.Danii.Xurrianero\Desktop\CARPETAS\Fotos\Cámara de Daniel\ExcurSión AntequeeRa!!\CIMG0013.JPG"/>
          <p:cNvPicPr>
            <a:picLocks noChangeAspect="1" noChangeArrowheads="1"/>
          </p:cNvPicPr>
          <p:nvPr/>
        </p:nvPicPr>
        <p:blipFill>
          <a:blip r:embed="rId2"/>
          <a:srcRect/>
          <a:stretch>
            <a:fillRect/>
          </a:stretch>
        </p:blipFill>
        <p:spPr bwMode="auto">
          <a:xfrm>
            <a:off x="1643063" y="1357313"/>
            <a:ext cx="2857500" cy="2143125"/>
          </a:xfrm>
          <a:prstGeom prst="rect">
            <a:avLst/>
          </a:prstGeom>
          <a:noFill/>
          <a:ln w="9525">
            <a:noFill/>
            <a:miter lim="800000"/>
            <a:headEnd/>
            <a:tailEnd/>
          </a:ln>
        </p:spPr>
      </p:pic>
      <p:pic>
        <p:nvPicPr>
          <p:cNvPr id="20483" name="Picture 4" descr="C:\Users\Thu.Danii.Xurrianero\Desktop\CARPETAS\Fotos\Cámara de Daniel\ExcurSión AntequeeRa!!\CIMG0037.JPG"/>
          <p:cNvPicPr>
            <a:picLocks noChangeAspect="1" noChangeArrowheads="1"/>
          </p:cNvPicPr>
          <p:nvPr/>
        </p:nvPicPr>
        <p:blipFill>
          <a:blip r:embed="rId3"/>
          <a:srcRect/>
          <a:stretch>
            <a:fillRect/>
          </a:stretch>
        </p:blipFill>
        <p:spPr bwMode="auto">
          <a:xfrm>
            <a:off x="5072063" y="3929063"/>
            <a:ext cx="3357562" cy="2517775"/>
          </a:xfrm>
          <a:prstGeom prst="rect">
            <a:avLst/>
          </a:prstGeom>
          <a:noFill/>
          <a:ln w="9525">
            <a:noFill/>
            <a:miter lim="800000"/>
            <a:headEnd/>
            <a:tailEnd/>
          </a:ln>
        </p:spPr>
      </p:pic>
      <p:pic>
        <p:nvPicPr>
          <p:cNvPr id="20484" name="Picture 5" descr="C:\Users\Thu.Danii.Xurrianero\Desktop\CARPETAS\Fotos\Cámara de Daniel\ExcurSión AntequeeRa!!\CIMG0028.JPG"/>
          <p:cNvPicPr>
            <a:picLocks noChangeAspect="1" noChangeArrowheads="1"/>
          </p:cNvPicPr>
          <p:nvPr/>
        </p:nvPicPr>
        <p:blipFill>
          <a:blip r:embed="rId4"/>
          <a:srcRect/>
          <a:stretch>
            <a:fillRect/>
          </a:stretch>
        </p:blipFill>
        <p:spPr bwMode="auto">
          <a:xfrm>
            <a:off x="1643063" y="3929063"/>
            <a:ext cx="3003550" cy="2252662"/>
          </a:xfrm>
          <a:prstGeom prst="rect">
            <a:avLst/>
          </a:prstGeom>
          <a:noFill/>
          <a:ln w="9525">
            <a:noFill/>
            <a:miter lim="800000"/>
            <a:headEnd/>
            <a:tailEnd/>
          </a:ln>
        </p:spPr>
      </p:pic>
      <p:pic>
        <p:nvPicPr>
          <p:cNvPr id="20485" name="9 Imagen" descr="CIMG0014.JPG"/>
          <p:cNvPicPr>
            <a:picLocks noChangeAspect="1"/>
          </p:cNvPicPr>
          <p:nvPr/>
        </p:nvPicPr>
        <p:blipFill>
          <a:blip r:embed="rId5"/>
          <a:srcRect/>
          <a:stretch>
            <a:fillRect/>
          </a:stretch>
        </p:blipFill>
        <p:spPr bwMode="auto">
          <a:xfrm>
            <a:off x="5429250" y="1357313"/>
            <a:ext cx="2928938" cy="219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142852"/>
            <a:ext cx="7786742" cy="857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entury Gothic" pitchFamily="34" charset="0"/>
              </a:rPr>
              <a:t>Flora</a:t>
            </a:r>
          </a:p>
        </p:txBody>
      </p:sp>
      <p:sp>
        <p:nvSpPr>
          <p:cNvPr id="3" name="2 Rectángulo"/>
          <p:cNvSpPr/>
          <p:nvPr/>
        </p:nvSpPr>
        <p:spPr>
          <a:xfrm>
            <a:off x="1143000" y="1500188"/>
            <a:ext cx="7786688" cy="2357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s-ES">
                <a:solidFill>
                  <a:schemeClr val="tx1"/>
                </a:solidFill>
                <a:latin typeface="Century Gothic" pitchFamily="34" charset="0"/>
              </a:rPr>
              <a:t>La vegetación de la laguna de Fuente de Piedra es muy variada, a igual que la fauna, y se divide en tres partes:</a:t>
            </a:r>
          </a:p>
          <a:p>
            <a:pPr algn="just"/>
            <a:endParaRPr lang="es-ES">
              <a:solidFill>
                <a:schemeClr val="tx1"/>
              </a:solidFill>
              <a:latin typeface="Century Gothic" pitchFamily="34" charset="0"/>
            </a:endParaRPr>
          </a:p>
          <a:p>
            <a:pPr algn="just">
              <a:buFont typeface="Wingdings" pitchFamily="2" charset="2"/>
              <a:buChar char="v"/>
            </a:pPr>
            <a:r>
              <a:rPr lang="es-ES">
                <a:solidFill>
                  <a:schemeClr val="tx2"/>
                </a:solidFill>
                <a:latin typeface="Century Gothic" pitchFamily="34" charset="0"/>
              </a:rPr>
              <a:t> </a:t>
            </a:r>
            <a:r>
              <a:rPr lang="es-ES">
                <a:solidFill>
                  <a:schemeClr val="tx1"/>
                </a:solidFill>
                <a:latin typeface="Century Gothic" pitchFamily="34" charset="0"/>
              </a:rPr>
              <a:t>Vegetación salina</a:t>
            </a:r>
          </a:p>
          <a:p>
            <a:pPr algn="just"/>
            <a:endParaRPr lang="es-ES">
              <a:solidFill>
                <a:schemeClr val="tx1"/>
              </a:solidFill>
              <a:latin typeface="Century Gothic" pitchFamily="34" charset="0"/>
            </a:endParaRPr>
          </a:p>
          <a:p>
            <a:pPr algn="just">
              <a:buFont typeface="Wingdings" pitchFamily="2" charset="2"/>
              <a:buChar char="v"/>
            </a:pPr>
            <a:r>
              <a:rPr lang="es-ES">
                <a:solidFill>
                  <a:schemeClr val="tx2"/>
                </a:solidFill>
                <a:latin typeface="Century Gothic" pitchFamily="34" charset="0"/>
              </a:rPr>
              <a:t> </a:t>
            </a:r>
            <a:r>
              <a:rPr lang="es-ES">
                <a:solidFill>
                  <a:schemeClr val="tx1"/>
                </a:solidFill>
                <a:latin typeface="Century Gothic" pitchFamily="34" charset="0"/>
              </a:rPr>
              <a:t>Vegetación de interior</a:t>
            </a:r>
          </a:p>
          <a:p>
            <a:pPr algn="just"/>
            <a:endParaRPr lang="es-ES">
              <a:solidFill>
                <a:schemeClr val="tx1"/>
              </a:solidFill>
              <a:latin typeface="Century Gothic" pitchFamily="34" charset="0"/>
            </a:endParaRPr>
          </a:p>
          <a:p>
            <a:pPr algn="just">
              <a:buFont typeface="Wingdings" pitchFamily="2" charset="2"/>
              <a:buChar char="v"/>
            </a:pPr>
            <a:r>
              <a:rPr lang="es-ES">
                <a:solidFill>
                  <a:schemeClr val="tx2"/>
                </a:solidFill>
                <a:latin typeface="Century Gothic" pitchFamily="34" charset="0"/>
              </a:rPr>
              <a:t> </a:t>
            </a:r>
            <a:r>
              <a:rPr lang="es-ES">
                <a:solidFill>
                  <a:schemeClr val="tx1"/>
                </a:solidFill>
                <a:latin typeface="Century Gothic" pitchFamily="34" charset="0"/>
              </a:rPr>
              <a:t>Cultivos</a:t>
            </a:r>
            <a:endParaRPr lang="es-ES">
              <a:solidFill>
                <a:schemeClr val="tx2"/>
              </a:solidFill>
              <a:latin typeface="Century Gothic" pitchFamily="34" charset="0"/>
            </a:endParaRPr>
          </a:p>
        </p:txBody>
      </p:sp>
      <p:pic>
        <p:nvPicPr>
          <p:cNvPr id="21507" name="Picture 1" descr="C:\Users\Thu.Danii.Xurrianero\Desktop\CARPETAS\Fotos\Cámara de Daniel\ExcurSión AntequeeRa!!\CIMG0023.JPG"/>
          <p:cNvPicPr>
            <a:picLocks noChangeAspect="1" noChangeArrowheads="1"/>
          </p:cNvPicPr>
          <p:nvPr/>
        </p:nvPicPr>
        <p:blipFill>
          <a:blip r:embed="rId2"/>
          <a:srcRect/>
          <a:stretch>
            <a:fillRect/>
          </a:stretch>
        </p:blipFill>
        <p:spPr bwMode="auto">
          <a:xfrm>
            <a:off x="3500438" y="3929063"/>
            <a:ext cx="3587750" cy="269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DaaNii...!!^^">
      <a:dk1>
        <a:srgbClr val="000000"/>
      </a:dk1>
      <a:lt1>
        <a:srgbClr val="FFFFFF"/>
      </a:lt1>
      <a:dk2>
        <a:srgbClr val="00B050"/>
      </a:dk2>
      <a:lt2>
        <a:srgbClr val="00B0F0"/>
      </a:lt2>
      <a:accent1>
        <a:srgbClr val="92D050"/>
      </a:accent1>
      <a:accent2>
        <a:srgbClr val="3891A7"/>
      </a:accent2>
      <a:accent3>
        <a:srgbClr val="FEB80A"/>
      </a:accent3>
      <a:accent4>
        <a:srgbClr val="8DC765"/>
      </a:accent4>
      <a:accent5>
        <a:srgbClr val="964305"/>
      </a:accent5>
      <a:accent6>
        <a:srgbClr val="00B0F0"/>
      </a:accent6>
      <a:hlink>
        <a:srgbClr val="0070C0"/>
      </a:hlink>
      <a:folHlink>
        <a:srgbClr val="00206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239</TotalTime>
  <Words>797</Words>
  <Application>Microsoft Office PowerPoint</Application>
  <PresentationFormat>On-screen Show (4:3)</PresentationFormat>
  <Paragraphs>94</Paragraphs>
  <Slides>19</Slides>
  <Notes>0</Notes>
  <HiddenSlides>0</HiddenSlides>
  <MMClips>0</MMClips>
  <ScaleCrop>false</ScaleCrop>
  <HeadingPairs>
    <vt:vector size="6" baseType="variant">
      <vt:variant>
        <vt:lpstr>Fuentes usadas</vt:lpstr>
      </vt:variant>
      <vt:variant>
        <vt:i4>7</vt:i4>
      </vt:variant>
      <vt:variant>
        <vt:lpstr>Plantilla de diseño</vt:lpstr>
      </vt:variant>
      <vt:variant>
        <vt:i4>7</vt:i4>
      </vt:variant>
      <vt:variant>
        <vt:lpstr>Títulos de diapositiva</vt:lpstr>
      </vt:variant>
      <vt:variant>
        <vt:i4>19</vt:i4>
      </vt:variant>
    </vt:vector>
  </HeadingPairs>
  <TitlesOfParts>
    <vt:vector size="33" baseType="lpstr">
      <vt:lpstr>Arial</vt:lpstr>
      <vt:lpstr>Gill Sans MT</vt:lpstr>
      <vt:lpstr>Wingdings 2</vt:lpstr>
      <vt:lpstr>Verdana</vt:lpstr>
      <vt:lpstr>Calibri</vt:lpstr>
      <vt:lpstr>Century Gothic</vt:lpstr>
      <vt:lpstr>Wingdings</vt:lpstr>
      <vt:lpstr>Solsticio</vt:lpstr>
      <vt:lpstr>Solsticio</vt:lpstr>
      <vt:lpstr>Solsticio</vt:lpstr>
      <vt:lpstr>Solsticio</vt:lpstr>
      <vt:lpstr>Solsticio</vt:lpstr>
      <vt:lpstr>Solsticio</vt:lpstr>
      <vt:lpstr>Solsticio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Daniel Romero Cabrera</dc:creator>
  <cp:lastModifiedBy>WinuE</cp:lastModifiedBy>
  <cp:revision>26</cp:revision>
  <dcterms:created xsi:type="dcterms:W3CDTF">2010-04-17T12:40:44Z</dcterms:created>
  <dcterms:modified xsi:type="dcterms:W3CDTF">2010-05-24T12:12:49Z</dcterms:modified>
</cp:coreProperties>
</file>